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sldIdLst>
    <p:sldId id="256" r:id="rId5"/>
    <p:sldId id="293" r:id="rId6"/>
    <p:sldId id="304" r:id="rId7"/>
    <p:sldId id="268" r:id="rId8"/>
    <p:sldId id="291" r:id="rId9"/>
    <p:sldId id="298" r:id="rId10"/>
    <p:sldId id="299" r:id="rId11"/>
    <p:sldId id="269" r:id="rId12"/>
    <p:sldId id="300" r:id="rId13"/>
    <p:sldId id="302" r:id="rId14"/>
    <p:sldId id="301" r:id="rId15"/>
    <p:sldId id="312" r:id="rId16"/>
    <p:sldId id="303" r:id="rId17"/>
    <p:sldId id="292" r:id="rId18"/>
    <p:sldId id="305" r:id="rId19"/>
    <p:sldId id="295" r:id="rId20"/>
    <p:sldId id="306" r:id="rId21"/>
    <p:sldId id="314" r:id="rId22"/>
    <p:sldId id="307" r:id="rId23"/>
    <p:sldId id="308" r:id="rId24"/>
    <p:sldId id="309" r:id="rId25"/>
    <p:sldId id="280" r:id="rId26"/>
    <p:sldId id="283" r:id="rId27"/>
    <p:sldId id="281" r:id="rId28"/>
    <p:sldId id="318" r:id="rId29"/>
    <p:sldId id="319" r:id="rId30"/>
    <p:sldId id="297" r:id="rId31"/>
    <p:sldId id="315" r:id="rId32"/>
    <p:sldId id="316" r:id="rId33"/>
    <p:sldId id="261" r:id="rId34"/>
    <p:sldId id="260" r:id="rId35"/>
    <p:sldId id="272" r:id="rId36"/>
    <p:sldId id="282" r:id="rId37"/>
    <p:sldId id="276" r:id="rId38"/>
    <p:sldId id="278" r:id="rId39"/>
    <p:sldId id="273" r:id="rId40"/>
    <p:sldId id="279" r:id="rId41"/>
    <p:sldId id="274" r:id="rId42"/>
    <p:sldId id="277" r:id="rId43"/>
    <p:sldId id="284" r:id="rId44"/>
    <p:sldId id="285" r:id="rId45"/>
    <p:sldId id="286" r:id="rId46"/>
    <p:sldId id="287" r:id="rId47"/>
    <p:sldId id="290" r:id="rId48"/>
    <p:sldId id="288" r:id="rId49"/>
    <p:sldId id="317" r:id="rId5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752"/>
    <p:restoredTop sz="94694"/>
  </p:normalViewPr>
  <p:slideViewPr>
    <p:cSldViewPr snapToGrid="0">
      <p:cViewPr varScale="1">
        <p:scale>
          <a:sx n="85" d="100"/>
          <a:sy n="85" d="100"/>
        </p:scale>
        <p:origin x="96" y="6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2/22/2025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891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2/22/2025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7932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2/22/2025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18588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2/22/2025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8186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2/22/2025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5406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2/22/2025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0995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2/22/2025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80355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2/22/2025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2235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2/22/2025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53402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2/22/2025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2574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2/22/2025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86656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2/22/2025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00057594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9" r:id="rId6"/>
    <p:sldLayoutId id="2147483694" r:id="rId7"/>
    <p:sldLayoutId id="2147483695" r:id="rId8"/>
    <p:sldLayoutId id="2147483696" r:id="rId9"/>
    <p:sldLayoutId id="2147483698" r:id="rId10"/>
    <p:sldLayoutId id="2147483697"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inl/9196075004"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pngall.com/brain-png/"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youtu.be/dfKfVJfy7SI?si=m3RAjZf14sFxH8wb" TargetMode="External"/><Relationship Id="rId2" Type="http://schemas.openxmlformats.org/officeDocument/2006/relationships/hyperlink" Target="https://youtu.be/pwwuZj8KK6M?si=1FDtNI06D6hz5EgV"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1-10.github.io/zigsim/tutorial.html#using-zig-indicator" TargetMode="External"/><Relationship Id="rId2" Type="http://schemas.openxmlformats.org/officeDocument/2006/relationships/hyperlink" Target="https://1-10.github.io/zigsim/getting-started.html#instal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_WfldiO6HI&amp;list=PLFrhecWXVn5862cxJgysq9PYSjLdfNiHz&amp;ab_channel=bileamtschepe%28elekktronaut%29" TargetMode="External"/><Relationship Id="rId2" Type="http://schemas.openxmlformats.org/officeDocument/2006/relationships/hyperlink" Target="https://derivative.ca/down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uleal/HvA_Immersive_Lab" TargetMode="External"/><Relationship Id="rId2" Type="http://schemas.openxmlformats.org/officeDocument/2006/relationships/hyperlink" Target="https://derivative.ca/downloa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Z_WfldiO6HI&amp;list=PLFrhecWXVn5862cxJgysq9PYSjLdfNiHz&amp;ab_channel=bileamtschepe%28elekktronaut%29"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Rauleal/HvA_Immersive_Lab"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fbeelding 7" descr="Afbeelding met laser, groen, kunst, overdekt&#10;&#10;Automatisch gegenereerde beschrijving">
            <a:extLst>
              <a:ext uri="{FF2B5EF4-FFF2-40B4-BE49-F238E27FC236}">
                <a16:creationId xmlns:a16="http://schemas.microsoft.com/office/drawing/2014/main" id="{526DA851-1CC7-3CAE-CB8C-1C965B23FA6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976" r="5969"/>
          <a:stretch/>
        </p:blipFill>
        <p:spPr>
          <a:xfrm>
            <a:off x="20" y="10"/>
            <a:ext cx="8668492" cy="6857990"/>
          </a:xfrm>
          <a:prstGeom prst="rect">
            <a:avLst/>
          </a:prstGeom>
        </p:spPr>
      </p:pic>
      <p:sp>
        <p:nvSpPr>
          <p:cNvPr id="29" name="Rectangle 28">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kstvak 9">
            <a:extLst>
              <a:ext uri="{FF2B5EF4-FFF2-40B4-BE49-F238E27FC236}">
                <a16:creationId xmlns:a16="http://schemas.microsoft.com/office/drawing/2014/main" id="{BC9A49D1-8C27-AFC8-0718-01FEA13BCA67}"/>
              </a:ext>
            </a:extLst>
          </p:cNvPr>
          <p:cNvSpPr txBox="1"/>
          <p:nvPr/>
        </p:nvSpPr>
        <p:spPr>
          <a:xfrm>
            <a:off x="5880569" y="6657945"/>
            <a:ext cx="2787943" cy="200055"/>
          </a:xfrm>
          <a:prstGeom prst="rect">
            <a:avLst/>
          </a:prstGeom>
          <a:solidFill>
            <a:srgbClr val="000000"/>
          </a:solidFill>
        </p:spPr>
        <p:txBody>
          <a:bodyPr wrap="none" rtlCol="0">
            <a:spAutoFit/>
          </a:bodyPr>
          <a:lstStyle/>
          <a:p>
            <a:pPr algn="r">
              <a:spcAft>
                <a:spcPts val="600"/>
              </a:spcAft>
            </a:pPr>
            <a:r>
              <a:rPr lang="nl-NL" sz="700">
                <a:solidFill>
                  <a:srgbClr val="FFFFFF"/>
                </a:solidFill>
                <a:hlinkClick r:id="rId3" tooltip="https://www.flickr.com/photos/inl/9196075004">
                  <a:extLst>
                    <a:ext uri="{A12FA001-AC4F-418D-AE19-62706E023703}">
                      <ahyp:hlinkClr xmlns:ahyp="http://schemas.microsoft.com/office/drawing/2018/hyperlinkcolor" val="tx"/>
                    </a:ext>
                  </a:extLst>
                </a:hlinkClick>
              </a:rPr>
              <a:t>Deze foto</a:t>
            </a:r>
            <a:r>
              <a:rPr lang="nl-NL" sz="700">
                <a:solidFill>
                  <a:srgbClr val="FFFFFF"/>
                </a:solidFill>
              </a:rPr>
              <a:t> van Onbekende auteur is gelicentieerd onder </a:t>
            </a:r>
            <a:r>
              <a:rPr lang="nl-NL"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nl-NL" sz="700">
              <a:solidFill>
                <a:srgbClr val="FFFFFF"/>
              </a:solidFill>
            </a:endParaRPr>
          </a:p>
        </p:txBody>
      </p:sp>
      <p:sp>
        <p:nvSpPr>
          <p:cNvPr id="2" name="Titel 1">
            <a:extLst>
              <a:ext uri="{FF2B5EF4-FFF2-40B4-BE49-F238E27FC236}">
                <a16:creationId xmlns:a16="http://schemas.microsoft.com/office/drawing/2014/main" id="{1FF4C556-50E4-46BA-50E0-5089586284F9}"/>
              </a:ext>
            </a:extLst>
          </p:cNvPr>
          <p:cNvSpPr>
            <a:spLocks noGrp="1"/>
          </p:cNvSpPr>
          <p:nvPr>
            <p:ph type="ctrTitle"/>
          </p:nvPr>
        </p:nvSpPr>
        <p:spPr>
          <a:xfrm>
            <a:off x="7848600" y="1122363"/>
            <a:ext cx="4023360" cy="3204134"/>
          </a:xfrm>
        </p:spPr>
        <p:txBody>
          <a:bodyPr anchor="b">
            <a:normAutofit/>
          </a:bodyPr>
          <a:lstStyle/>
          <a:p>
            <a:r>
              <a:rPr lang="nl-NL" sz="4800"/>
              <a:t>Immersive lab</a:t>
            </a:r>
          </a:p>
        </p:txBody>
      </p:sp>
      <p:sp>
        <p:nvSpPr>
          <p:cNvPr id="3" name="Ondertitel 2">
            <a:extLst>
              <a:ext uri="{FF2B5EF4-FFF2-40B4-BE49-F238E27FC236}">
                <a16:creationId xmlns:a16="http://schemas.microsoft.com/office/drawing/2014/main" id="{48ACFD8E-CCEE-86F3-EDD3-E928F568E46C}"/>
              </a:ext>
            </a:extLst>
          </p:cNvPr>
          <p:cNvSpPr>
            <a:spLocks noGrp="1"/>
          </p:cNvSpPr>
          <p:nvPr>
            <p:ph type="subTitle" idx="1"/>
          </p:nvPr>
        </p:nvSpPr>
        <p:spPr>
          <a:xfrm>
            <a:off x="7848600" y="4872922"/>
            <a:ext cx="4023360" cy="1208141"/>
          </a:xfrm>
        </p:spPr>
        <p:txBody>
          <a:bodyPr>
            <a:normAutofit/>
          </a:bodyPr>
          <a:lstStyle/>
          <a:p>
            <a:endParaRPr lang="nl-NL" sz="2000"/>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70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F8D3EE-DA33-F1C8-6329-777E86CAFFFF}"/>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23C140-8287-FF04-D996-294DC8347525}"/>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a:t>Virtual environment</a:t>
            </a:r>
          </a:p>
        </p:txBody>
      </p:sp>
      <p:sp>
        <p:nvSpPr>
          <p:cNvPr id="28" name="Rectangle 2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C3CEDA1-4122-F23C-9CBE-A48F282F55A2}"/>
              </a:ext>
            </a:extLst>
          </p:cNvPr>
          <p:cNvSpPr txBox="1"/>
          <p:nvPr/>
        </p:nvSpPr>
        <p:spPr>
          <a:xfrm>
            <a:off x="371094" y="2718054"/>
            <a:ext cx="3438906" cy="3207258"/>
          </a:xfrm>
          <a:prstGeom prst="rect">
            <a:avLst/>
          </a:prstGeom>
        </p:spPr>
        <p:txBody>
          <a:bodyPr vert="horz" lIns="91440" tIns="45720" rIns="91440" bIns="45720" rtlCol="0" anchor="t">
            <a:normAutofit/>
          </a:bodyPr>
          <a:lstStyle/>
          <a:p>
            <a:pPr>
              <a:spcAft>
                <a:spcPts val="600"/>
              </a:spcAft>
            </a:pPr>
            <a:r>
              <a:rPr lang="en-US" sz="1600" dirty="0"/>
              <a:t>De virtual environment is </a:t>
            </a:r>
            <a:r>
              <a:rPr lang="en-US" sz="1600" dirty="0" err="1"/>
              <a:t>een</a:t>
            </a:r>
            <a:r>
              <a:rPr lang="en-US" sz="1600" dirty="0"/>
              <a:t> </a:t>
            </a:r>
            <a:r>
              <a:rPr lang="en-US" sz="1600" dirty="0" err="1"/>
              <a:t>gebruikersinterface</a:t>
            </a:r>
            <a:r>
              <a:rPr lang="en-US" sz="1600" dirty="0"/>
              <a:t> </a:t>
            </a:r>
            <a:r>
              <a:rPr lang="en-US" sz="1600" dirty="0" err="1"/>
              <a:t>waarmee</a:t>
            </a:r>
            <a:r>
              <a:rPr lang="en-US" sz="1600" dirty="0"/>
              <a:t> je content in het Immersive Lab </a:t>
            </a:r>
            <a:r>
              <a:rPr lang="en-US" sz="1600" dirty="0" err="1"/>
              <a:t>kunt</a:t>
            </a:r>
            <a:r>
              <a:rPr lang="en-US" sz="1600" dirty="0"/>
              <a:t> </a:t>
            </a:r>
            <a:r>
              <a:rPr lang="en-US" sz="1600" dirty="0" err="1"/>
              <a:t>projecteren</a:t>
            </a:r>
            <a:r>
              <a:rPr lang="en-US" sz="1600" dirty="0"/>
              <a:t>.</a:t>
            </a:r>
            <a:br>
              <a:rPr lang="en-US" sz="1600" dirty="0"/>
            </a:br>
            <a:r>
              <a:rPr lang="en-US" sz="1600" dirty="0" err="1"/>
              <a:t>Daarnaast</a:t>
            </a:r>
            <a:r>
              <a:rPr lang="en-US" sz="1600" dirty="0"/>
              <a:t> </a:t>
            </a:r>
            <a:r>
              <a:rPr lang="en-US" sz="1600" dirty="0" err="1"/>
              <a:t>biedt</a:t>
            </a:r>
            <a:r>
              <a:rPr lang="en-US" sz="1600" dirty="0"/>
              <a:t> de interface </a:t>
            </a:r>
            <a:r>
              <a:rPr lang="en-US" sz="1600" dirty="0" err="1"/>
              <a:t>een</a:t>
            </a:r>
            <a:r>
              <a:rPr lang="en-US" sz="1600" dirty="0"/>
              <a:t> "virtual production environment" met mapping, </a:t>
            </a:r>
            <a:r>
              <a:rPr lang="en-US" sz="1600" dirty="0" err="1"/>
              <a:t>een</a:t>
            </a:r>
            <a:r>
              <a:rPr lang="en-US" sz="1600" dirty="0"/>
              <a:t> 3D-model </a:t>
            </a:r>
            <a:r>
              <a:rPr lang="en-US" sz="1600" dirty="0" err="1"/>
              <a:t>en</a:t>
            </a:r>
            <a:r>
              <a:rPr lang="en-US" sz="1600" dirty="0"/>
              <a:t> </a:t>
            </a:r>
            <a:r>
              <a:rPr lang="en-US" sz="1600" dirty="0" err="1"/>
              <a:t>een</a:t>
            </a:r>
            <a:r>
              <a:rPr lang="en-US" sz="1600" dirty="0"/>
              <a:t> cross-view. Hiermee </a:t>
            </a:r>
            <a:r>
              <a:rPr lang="en-US" sz="1600" dirty="0" err="1"/>
              <a:t>kun</a:t>
            </a:r>
            <a:r>
              <a:rPr lang="en-US" sz="1600" dirty="0"/>
              <a:t> je </a:t>
            </a:r>
            <a:r>
              <a:rPr lang="en-US" sz="1600" dirty="0" err="1"/>
              <a:t>vooraf</a:t>
            </a:r>
            <a:r>
              <a:rPr lang="en-US" sz="1600" dirty="0"/>
              <a:t> </a:t>
            </a:r>
            <a:r>
              <a:rPr lang="en-US" sz="1600" dirty="0" err="1"/>
              <a:t>testen</a:t>
            </a:r>
            <a:r>
              <a:rPr lang="en-US" sz="1600" dirty="0"/>
              <a:t> </a:t>
            </a:r>
            <a:r>
              <a:rPr lang="en-US" sz="1600" dirty="0" err="1"/>
              <a:t>en</a:t>
            </a:r>
            <a:r>
              <a:rPr lang="en-US" sz="1600" dirty="0"/>
              <a:t> </a:t>
            </a:r>
            <a:r>
              <a:rPr lang="en-US" sz="1600" dirty="0" err="1"/>
              <a:t>visualiseren</a:t>
            </a:r>
            <a:r>
              <a:rPr lang="en-US" sz="1600" dirty="0"/>
              <a:t> hoe de content </a:t>
            </a:r>
            <a:r>
              <a:rPr lang="en-US" sz="1600" dirty="0" err="1"/>
              <a:t>eruit</a:t>
            </a:r>
            <a:r>
              <a:rPr lang="en-US" sz="1600" dirty="0"/>
              <a:t> </a:t>
            </a:r>
            <a:r>
              <a:rPr lang="en-US" sz="1600" dirty="0" err="1"/>
              <a:t>zal</a:t>
            </a:r>
            <a:r>
              <a:rPr lang="en-US" sz="1600" dirty="0"/>
              <a:t> </a:t>
            </a:r>
            <a:r>
              <a:rPr lang="en-US" sz="1600" dirty="0" err="1"/>
              <a:t>zien</a:t>
            </a:r>
            <a:r>
              <a:rPr lang="en-US" sz="1600" dirty="0"/>
              <a:t> in het </a:t>
            </a:r>
            <a:r>
              <a:rPr lang="en-US" sz="1600" dirty="0" err="1"/>
              <a:t>echte</a:t>
            </a:r>
            <a:r>
              <a:rPr lang="en-US" sz="1600" dirty="0"/>
              <a:t> Immersive Lab, </a:t>
            </a:r>
            <a:r>
              <a:rPr lang="en-US" sz="1600" dirty="0" err="1"/>
              <a:t>zonder</a:t>
            </a:r>
            <a:r>
              <a:rPr lang="en-US" sz="1600" dirty="0"/>
              <a:t> </a:t>
            </a:r>
            <a:r>
              <a:rPr lang="en-US" sz="1600" dirty="0" err="1"/>
              <a:t>dat</a:t>
            </a:r>
            <a:r>
              <a:rPr lang="en-US" sz="1600" dirty="0"/>
              <a:t> je </a:t>
            </a:r>
            <a:r>
              <a:rPr lang="en-US" sz="1600" dirty="0" err="1"/>
              <a:t>fysiek</a:t>
            </a:r>
            <a:r>
              <a:rPr lang="en-US" sz="1600" dirty="0"/>
              <a:t> in de </a:t>
            </a:r>
            <a:r>
              <a:rPr lang="en-US" sz="1600" dirty="0" err="1"/>
              <a:t>ruimte</a:t>
            </a:r>
            <a:r>
              <a:rPr lang="en-US" sz="1600" dirty="0"/>
              <a:t> </a:t>
            </a:r>
            <a:r>
              <a:rPr lang="en-US" sz="1600" dirty="0" err="1"/>
              <a:t>hoeft</a:t>
            </a:r>
            <a:r>
              <a:rPr lang="en-US" sz="1600" dirty="0"/>
              <a:t> </a:t>
            </a:r>
            <a:r>
              <a:rPr lang="en-US" sz="1600" dirty="0" err="1"/>
              <a:t>te</a:t>
            </a:r>
            <a:r>
              <a:rPr lang="en-US" sz="1600" dirty="0"/>
              <a:t> </a:t>
            </a:r>
            <a:r>
              <a:rPr lang="en-US" sz="1600" dirty="0" err="1"/>
              <a:t>zijn</a:t>
            </a:r>
            <a:r>
              <a:rPr lang="en-US" sz="1600" dirty="0"/>
              <a:t>.</a:t>
            </a:r>
          </a:p>
        </p:txBody>
      </p:sp>
      <p:pic>
        <p:nvPicPr>
          <p:cNvPr id="4" name="Picture 3">
            <a:extLst>
              <a:ext uri="{FF2B5EF4-FFF2-40B4-BE49-F238E27FC236}">
                <a16:creationId xmlns:a16="http://schemas.microsoft.com/office/drawing/2014/main" id="{49EB8FD0-63EE-D577-945D-A03C1681121C}"/>
              </a:ext>
            </a:extLst>
          </p:cNvPr>
          <p:cNvPicPr>
            <a:picLocks noChangeAspect="1"/>
          </p:cNvPicPr>
          <p:nvPr/>
        </p:nvPicPr>
        <p:blipFill>
          <a:blip r:embed="rId2"/>
          <a:stretch>
            <a:fillRect/>
          </a:stretch>
        </p:blipFill>
        <p:spPr>
          <a:xfrm>
            <a:off x="4901184" y="1281555"/>
            <a:ext cx="6922008" cy="4395474"/>
          </a:xfrm>
          <a:prstGeom prst="rect">
            <a:avLst/>
          </a:prstGeom>
        </p:spPr>
      </p:pic>
    </p:spTree>
    <p:extLst>
      <p:ext uri="{BB962C8B-B14F-4D97-AF65-F5344CB8AC3E}">
        <p14:creationId xmlns:p14="http://schemas.microsoft.com/office/powerpoint/2010/main" val="3700595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74D0F-2797-64DE-C10F-E23322184E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Load Media Files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018497A-6258-6630-D514-8F1231DDD9BA}"/>
              </a:ext>
            </a:extLst>
          </p:cNvPr>
          <p:cNvPicPr>
            <a:picLocks noChangeAspect="1"/>
          </p:cNvPicPr>
          <p:nvPr/>
        </p:nvPicPr>
        <p:blipFill>
          <a:blip r:embed="rId2"/>
          <a:stretch>
            <a:fillRect/>
          </a:stretch>
        </p:blipFill>
        <p:spPr>
          <a:xfrm>
            <a:off x="4864608" y="1171095"/>
            <a:ext cx="6846363" cy="4364556"/>
          </a:xfrm>
          <a:prstGeom prst="rect">
            <a:avLst/>
          </a:prstGeom>
        </p:spPr>
      </p:pic>
      <p:sp>
        <p:nvSpPr>
          <p:cNvPr id="15" name="TextBox 14">
            <a:extLst>
              <a:ext uri="{FF2B5EF4-FFF2-40B4-BE49-F238E27FC236}">
                <a16:creationId xmlns:a16="http://schemas.microsoft.com/office/drawing/2014/main" id="{06689D58-D6BC-AF1D-FED2-732809FC965B}"/>
              </a:ext>
            </a:extLst>
          </p:cNvPr>
          <p:cNvSpPr txBox="1"/>
          <p:nvPr/>
        </p:nvSpPr>
        <p:spPr>
          <a:xfrm>
            <a:off x="3403943" y="6060415"/>
            <a:ext cx="2921330" cy="646331"/>
          </a:xfrm>
          <a:prstGeom prst="rect">
            <a:avLst/>
          </a:prstGeom>
          <a:noFill/>
        </p:spPr>
        <p:txBody>
          <a:bodyPr wrap="square" rtlCol="0">
            <a:spAutoFit/>
          </a:bodyPr>
          <a:lstStyle/>
          <a:p>
            <a:r>
              <a:rPr lang="en-US" dirty="0"/>
              <a:t>Selecter </a:t>
            </a:r>
            <a:r>
              <a:rPr lang="en-US" dirty="0" err="1"/>
              <a:t>MediaFile</a:t>
            </a:r>
            <a:r>
              <a:rPr lang="en-US" dirty="0"/>
              <a:t> knop/source</a:t>
            </a:r>
            <a:endParaRPr lang="en-NL" dirty="0"/>
          </a:p>
        </p:txBody>
      </p:sp>
      <p:sp>
        <p:nvSpPr>
          <p:cNvPr id="17" name="TextBox 16">
            <a:extLst>
              <a:ext uri="{FF2B5EF4-FFF2-40B4-BE49-F238E27FC236}">
                <a16:creationId xmlns:a16="http://schemas.microsoft.com/office/drawing/2014/main" id="{D25B4010-A3C5-31AE-75C9-AC1FF8640997}"/>
              </a:ext>
            </a:extLst>
          </p:cNvPr>
          <p:cNvSpPr txBox="1"/>
          <p:nvPr/>
        </p:nvSpPr>
        <p:spPr>
          <a:xfrm>
            <a:off x="7772222" y="5922960"/>
            <a:ext cx="3123210" cy="369332"/>
          </a:xfrm>
          <a:prstGeom prst="rect">
            <a:avLst/>
          </a:prstGeom>
          <a:noFill/>
        </p:spPr>
        <p:txBody>
          <a:bodyPr wrap="square" rtlCol="0">
            <a:spAutoFit/>
          </a:bodyPr>
          <a:lstStyle/>
          <a:p>
            <a:r>
              <a:rPr lang="en-US" dirty="0"/>
              <a:t>Selecter </a:t>
            </a:r>
            <a:r>
              <a:rPr lang="en-US" dirty="0" err="1"/>
              <a:t>MediaFile</a:t>
            </a:r>
            <a:r>
              <a:rPr lang="en-US" dirty="0"/>
              <a:t> </a:t>
            </a:r>
            <a:r>
              <a:rPr lang="en-US" dirty="0" err="1"/>
              <a:t>bestand</a:t>
            </a:r>
            <a:endParaRPr lang="en-NL" dirty="0"/>
          </a:p>
        </p:txBody>
      </p:sp>
      <p:cxnSp>
        <p:nvCxnSpPr>
          <p:cNvPr id="19" name="Straight Arrow Connector 18">
            <a:extLst>
              <a:ext uri="{FF2B5EF4-FFF2-40B4-BE49-F238E27FC236}">
                <a16:creationId xmlns:a16="http://schemas.microsoft.com/office/drawing/2014/main" id="{46F46F82-F9DD-8696-76B8-F9595F70A214}"/>
              </a:ext>
            </a:extLst>
          </p:cNvPr>
          <p:cNvCxnSpPr>
            <a:cxnSpLocks/>
            <a:stCxn id="15" idx="0"/>
          </p:cNvCxnSpPr>
          <p:nvPr/>
        </p:nvCxnSpPr>
        <p:spPr>
          <a:xfrm flipV="1">
            <a:off x="4864608" y="4744470"/>
            <a:ext cx="2011205" cy="13159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7CD87-D676-A360-97B5-D2AF39300A9A}"/>
              </a:ext>
            </a:extLst>
          </p:cNvPr>
          <p:cNvCxnSpPr>
            <a:cxnSpLocks/>
            <a:stCxn id="17" idx="0"/>
          </p:cNvCxnSpPr>
          <p:nvPr/>
        </p:nvCxnSpPr>
        <p:spPr>
          <a:xfrm flipH="1" flipV="1">
            <a:off x="7528956" y="4565208"/>
            <a:ext cx="1804871" cy="13577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479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97646-9AB7-B892-00DC-79D93C8533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A601C-EC07-B6B4-AE7A-22642378C12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3d model view</a:t>
            </a:r>
          </a:p>
        </p:txBody>
      </p:sp>
      <p:pic>
        <p:nvPicPr>
          <p:cNvPr id="4" name="Picture 3">
            <a:extLst>
              <a:ext uri="{FF2B5EF4-FFF2-40B4-BE49-F238E27FC236}">
                <a16:creationId xmlns:a16="http://schemas.microsoft.com/office/drawing/2014/main" id="{2E7F77F8-4A46-6C56-3598-F3AAE2783ECE}"/>
              </a:ext>
            </a:extLst>
          </p:cNvPr>
          <p:cNvPicPr>
            <a:picLocks noChangeAspect="1"/>
          </p:cNvPicPr>
          <p:nvPr/>
        </p:nvPicPr>
        <p:blipFill>
          <a:blip r:embed="rId2"/>
          <a:stretch>
            <a:fillRect/>
          </a:stretch>
        </p:blipFill>
        <p:spPr>
          <a:xfrm>
            <a:off x="4864608" y="1179653"/>
            <a:ext cx="6846363" cy="4347440"/>
          </a:xfrm>
          <a:prstGeom prst="rect">
            <a:avLst/>
          </a:prstGeom>
        </p:spPr>
      </p:pic>
    </p:spTree>
    <p:extLst>
      <p:ext uri="{BB962C8B-B14F-4D97-AF65-F5344CB8AC3E}">
        <p14:creationId xmlns:p14="http://schemas.microsoft.com/office/powerpoint/2010/main" val="210713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580D46-BEE8-A584-9DCC-26CD06EE7CB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F9797D-ED64-F697-9405-E0F4599B9DE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Cross </a:t>
            </a:r>
            <a:br>
              <a:rPr lang="en-US" sz="4800" dirty="0"/>
            </a:br>
            <a:r>
              <a:rPr lang="en-US" sz="4800" dirty="0"/>
              <a:t>view</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9CA4158-2EEB-3834-784D-6A5A3C4DE437}"/>
              </a:ext>
            </a:extLst>
          </p:cNvPr>
          <p:cNvPicPr>
            <a:picLocks noChangeAspect="1"/>
          </p:cNvPicPr>
          <p:nvPr/>
        </p:nvPicPr>
        <p:blipFill>
          <a:blip r:embed="rId2"/>
          <a:stretch>
            <a:fillRect/>
          </a:stretch>
        </p:blipFill>
        <p:spPr>
          <a:xfrm>
            <a:off x="5414356" y="1310558"/>
            <a:ext cx="6408836" cy="4085632"/>
          </a:xfrm>
          <a:prstGeom prst="rect">
            <a:avLst/>
          </a:prstGeom>
        </p:spPr>
      </p:pic>
    </p:spTree>
    <p:extLst>
      <p:ext uri="{BB962C8B-B14F-4D97-AF65-F5344CB8AC3E}">
        <p14:creationId xmlns:p14="http://schemas.microsoft.com/office/powerpoint/2010/main" val="3820033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3D00A8-D2CC-675A-8C5A-0FD199276A2E}"/>
              </a:ext>
            </a:extLst>
          </p:cNvPr>
          <p:cNvSpPr>
            <a:spLocks noGrp="1"/>
          </p:cNvSpPr>
          <p:nvPr>
            <p:ph type="title"/>
          </p:nvPr>
        </p:nvSpPr>
        <p:spPr/>
        <p:txBody>
          <a:bodyPr/>
          <a:lstStyle/>
          <a:p>
            <a:r>
              <a:rPr lang="nl-NL" dirty="0"/>
              <a:t>Opzet Touchdesigner Template</a:t>
            </a:r>
          </a:p>
        </p:txBody>
      </p:sp>
      <p:grpSp>
        <p:nvGrpSpPr>
          <p:cNvPr id="3" name="Group 2">
            <a:extLst>
              <a:ext uri="{FF2B5EF4-FFF2-40B4-BE49-F238E27FC236}">
                <a16:creationId xmlns:a16="http://schemas.microsoft.com/office/drawing/2014/main" id="{C14453DD-C4FD-9558-B603-CF2D8C994F0F}"/>
              </a:ext>
            </a:extLst>
          </p:cNvPr>
          <p:cNvGrpSpPr/>
          <p:nvPr/>
        </p:nvGrpSpPr>
        <p:grpSpPr>
          <a:xfrm>
            <a:off x="1197046" y="2431275"/>
            <a:ext cx="8263043" cy="3878085"/>
            <a:chOff x="3150023" y="3882599"/>
            <a:chExt cx="6046133" cy="2551266"/>
          </a:xfrm>
        </p:grpSpPr>
        <p:sp>
          <p:nvSpPr>
            <p:cNvPr id="34" name="Rectangle 3">
              <a:extLst>
                <a:ext uri="{FF2B5EF4-FFF2-40B4-BE49-F238E27FC236}">
                  <a16:creationId xmlns:a16="http://schemas.microsoft.com/office/drawing/2014/main" id="{F3CC0E51-BD73-9183-46EF-2357FA83E295}"/>
                </a:ext>
              </a:extLst>
            </p:cNvPr>
            <p:cNvSpPr/>
            <p:nvPr/>
          </p:nvSpPr>
          <p:spPr>
            <a:xfrm>
              <a:off x="7058318" y="5776859"/>
              <a:ext cx="835071" cy="6570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278892">
                <a:spcAft>
                  <a:spcPts val="600"/>
                </a:spcAft>
              </a:pPr>
              <a:r>
                <a:rPr lang="en-GB" sz="1098" kern="1200" dirty="0">
                  <a:solidFill>
                    <a:schemeClr val="dk1"/>
                  </a:solidFill>
                  <a:latin typeface="+mn-lt"/>
                  <a:ea typeface="+mn-ea"/>
                  <a:cs typeface="+mn-cs"/>
                </a:rPr>
                <a:t>Door </a:t>
              </a:r>
            </a:p>
            <a:p>
              <a:pPr algn="ctr" defTabSz="278892">
                <a:spcAft>
                  <a:spcPts val="600"/>
                </a:spcAft>
              </a:pPr>
              <a:r>
                <a:rPr lang="en-GB" sz="1098" kern="1200" dirty="0">
                  <a:solidFill>
                    <a:schemeClr val="dk1"/>
                  </a:solidFill>
                  <a:latin typeface="+mn-lt"/>
                  <a:ea typeface="+mn-ea"/>
                  <a:cs typeface="+mn-cs"/>
                </a:rPr>
                <a:t>Screen/</a:t>
              </a:r>
            </a:p>
            <a:p>
              <a:pPr algn="ctr" defTabSz="278892">
                <a:spcAft>
                  <a:spcPts val="600"/>
                </a:spcAft>
              </a:pPr>
              <a:r>
                <a:rPr lang="en-GB" sz="1098" kern="1200" dirty="0">
                  <a:solidFill>
                    <a:schemeClr val="dk1"/>
                  </a:solidFill>
                  <a:latin typeface="+mn-lt"/>
                  <a:ea typeface="+mn-ea"/>
                  <a:cs typeface="+mn-cs"/>
                </a:rPr>
                <a:t>beamer</a:t>
              </a:r>
              <a:endParaRPr lang="en-GB" dirty="0"/>
            </a:p>
          </p:txBody>
        </p:sp>
        <p:sp>
          <p:nvSpPr>
            <p:cNvPr id="35" name="Rectangle 4">
              <a:extLst>
                <a:ext uri="{FF2B5EF4-FFF2-40B4-BE49-F238E27FC236}">
                  <a16:creationId xmlns:a16="http://schemas.microsoft.com/office/drawing/2014/main" id="{9BA5CB9B-FCDA-D5E3-726B-6863881267E1}"/>
                </a:ext>
              </a:extLst>
            </p:cNvPr>
            <p:cNvSpPr/>
            <p:nvPr/>
          </p:nvSpPr>
          <p:spPr>
            <a:xfrm>
              <a:off x="5755553" y="5776859"/>
              <a:ext cx="835071" cy="6570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278892">
                <a:spcAft>
                  <a:spcPts val="600"/>
                </a:spcAft>
              </a:pPr>
              <a:r>
                <a:rPr lang="en-GB" sz="1098" kern="1200" dirty="0">
                  <a:solidFill>
                    <a:schemeClr val="dk1"/>
                  </a:solidFill>
                  <a:latin typeface="+mn-lt"/>
                  <a:ea typeface="+mn-ea"/>
                  <a:cs typeface="+mn-cs"/>
                </a:rPr>
                <a:t>Window</a:t>
              </a:r>
            </a:p>
            <a:p>
              <a:pPr algn="ctr" defTabSz="278892">
                <a:spcAft>
                  <a:spcPts val="600"/>
                </a:spcAft>
              </a:pPr>
              <a:r>
                <a:rPr lang="en-GB" sz="1098" kern="1200" dirty="0">
                  <a:solidFill>
                    <a:schemeClr val="dk1"/>
                  </a:solidFill>
                  <a:latin typeface="+mn-lt"/>
                  <a:ea typeface="+mn-ea"/>
                  <a:cs typeface="+mn-cs"/>
                </a:rPr>
                <a:t>Screen/</a:t>
              </a:r>
            </a:p>
            <a:p>
              <a:pPr algn="ctr" defTabSz="278892">
                <a:spcAft>
                  <a:spcPts val="600"/>
                </a:spcAft>
              </a:pPr>
              <a:r>
                <a:rPr lang="en-GB" sz="1098" kern="1200" dirty="0">
                  <a:solidFill>
                    <a:schemeClr val="dk1"/>
                  </a:solidFill>
                  <a:latin typeface="+mn-lt"/>
                  <a:ea typeface="+mn-ea"/>
                  <a:cs typeface="+mn-cs"/>
                </a:rPr>
                <a:t>beamer</a:t>
              </a:r>
              <a:endParaRPr lang="en-GB" dirty="0"/>
            </a:p>
          </p:txBody>
        </p:sp>
        <p:sp>
          <p:nvSpPr>
            <p:cNvPr id="36" name="Rectangle 5">
              <a:extLst>
                <a:ext uri="{FF2B5EF4-FFF2-40B4-BE49-F238E27FC236}">
                  <a16:creationId xmlns:a16="http://schemas.microsoft.com/office/drawing/2014/main" id="{948202F7-8112-3EA7-CF86-FEFDC01BACAB}"/>
                </a:ext>
              </a:extLst>
            </p:cNvPr>
            <p:cNvSpPr/>
            <p:nvPr/>
          </p:nvSpPr>
          <p:spPr>
            <a:xfrm>
              <a:off x="8361085" y="5776859"/>
              <a:ext cx="835071" cy="6570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278892">
                <a:spcAft>
                  <a:spcPts val="600"/>
                </a:spcAft>
              </a:pPr>
              <a:r>
                <a:rPr lang="en-GB" sz="1098" kern="1200" dirty="0">
                  <a:solidFill>
                    <a:schemeClr val="dk1"/>
                  </a:solidFill>
                  <a:latin typeface="+mn-lt"/>
                  <a:ea typeface="+mn-ea"/>
                  <a:cs typeface="+mn-cs"/>
                </a:rPr>
                <a:t>Floor </a:t>
              </a:r>
            </a:p>
            <a:p>
              <a:pPr algn="ctr" defTabSz="278892">
                <a:spcAft>
                  <a:spcPts val="600"/>
                </a:spcAft>
              </a:pPr>
              <a:r>
                <a:rPr lang="en-GB" sz="1098" kern="1200" dirty="0">
                  <a:solidFill>
                    <a:schemeClr val="dk1"/>
                  </a:solidFill>
                  <a:latin typeface="+mn-lt"/>
                  <a:ea typeface="+mn-ea"/>
                  <a:cs typeface="+mn-cs"/>
                </a:rPr>
                <a:t>Screen/</a:t>
              </a:r>
            </a:p>
            <a:p>
              <a:pPr algn="ctr" defTabSz="278892">
                <a:spcAft>
                  <a:spcPts val="600"/>
                </a:spcAft>
              </a:pPr>
              <a:r>
                <a:rPr lang="en-GB" sz="1098" kern="1200" dirty="0">
                  <a:solidFill>
                    <a:schemeClr val="dk1"/>
                  </a:solidFill>
                  <a:latin typeface="+mn-lt"/>
                  <a:ea typeface="+mn-ea"/>
                  <a:cs typeface="+mn-cs"/>
                </a:rPr>
                <a:t>beamer</a:t>
              </a:r>
              <a:endParaRPr lang="en-GB" dirty="0"/>
            </a:p>
          </p:txBody>
        </p:sp>
        <p:sp>
          <p:nvSpPr>
            <p:cNvPr id="37" name="Rectangle 6">
              <a:extLst>
                <a:ext uri="{FF2B5EF4-FFF2-40B4-BE49-F238E27FC236}">
                  <a16:creationId xmlns:a16="http://schemas.microsoft.com/office/drawing/2014/main" id="{50A325AA-7139-C789-5176-19A640B67E5B}"/>
                </a:ext>
              </a:extLst>
            </p:cNvPr>
            <p:cNvSpPr/>
            <p:nvPr/>
          </p:nvSpPr>
          <p:spPr>
            <a:xfrm>
              <a:off x="4452788" y="5776860"/>
              <a:ext cx="835071" cy="6570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278892">
                <a:spcAft>
                  <a:spcPts val="600"/>
                </a:spcAft>
              </a:pPr>
              <a:r>
                <a:rPr lang="en-GB" sz="1098" kern="1200" dirty="0">
                  <a:solidFill>
                    <a:schemeClr val="dk1"/>
                  </a:solidFill>
                  <a:latin typeface="+mn-lt"/>
                  <a:ea typeface="+mn-ea"/>
                  <a:cs typeface="+mn-cs"/>
                </a:rPr>
                <a:t>Right </a:t>
              </a:r>
            </a:p>
            <a:p>
              <a:pPr algn="ctr" defTabSz="278892">
                <a:spcAft>
                  <a:spcPts val="600"/>
                </a:spcAft>
              </a:pPr>
              <a:r>
                <a:rPr lang="en-GB" sz="1098" kern="1200" dirty="0">
                  <a:solidFill>
                    <a:schemeClr val="dk1"/>
                  </a:solidFill>
                  <a:latin typeface="+mn-lt"/>
                  <a:ea typeface="+mn-ea"/>
                  <a:cs typeface="+mn-cs"/>
                </a:rPr>
                <a:t>Screen/</a:t>
              </a:r>
            </a:p>
            <a:p>
              <a:pPr algn="ctr" defTabSz="278892">
                <a:spcAft>
                  <a:spcPts val="600"/>
                </a:spcAft>
              </a:pPr>
              <a:r>
                <a:rPr lang="en-GB" sz="1098" kern="1200" dirty="0">
                  <a:solidFill>
                    <a:schemeClr val="dk1"/>
                  </a:solidFill>
                  <a:latin typeface="+mn-lt"/>
                  <a:ea typeface="+mn-ea"/>
                  <a:cs typeface="+mn-cs"/>
                </a:rPr>
                <a:t>beamer</a:t>
              </a:r>
              <a:endParaRPr lang="en-GB" dirty="0"/>
            </a:p>
          </p:txBody>
        </p:sp>
        <p:sp>
          <p:nvSpPr>
            <p:cNvPr id="38" name="Rectangle 7">
              <a:extLst>
                <a:ext uri="{FF2B5EF4-FFF2-40B4-BE49-F238E27FC236}">
                  <a16:creationId xmlns:a16="http://schemas.microsoft.com/office/drawing/2014/main" id="{5056382A-88A5-E305-C3F4-D44E20CD41A2}"/>
                </a:ext>
              </a:extLst>
            </p:cNvPr>
            <p:cNvSpPr/>
            <p:nvPr/>
          </p:nvSpPr>
          <p:spPr>
            <a:xfrm>
              <a:off x="3150023" y="5776861"/>
              <a:ext cx="835071" cy="6570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278892">
                <a:spcAft>
                  <a:spcPts val="600"/>
                </a:spcAft>
              </a:pPr>
              <a:r>
                <a:rPr lang="en-GB" sz="1098" kern="1200" dirty="0">
                  <a:solidFill>
                    <a:schemeClr val="dk1"/>
                  </a:solidFill>
                  <a:latin typeface="+mn-lt"/>
                  <a:ea typeface="+mn-ea"/>
                  <a:cs typeface="+mn-cs"/>
                </a:rPr>
                <a:t>Left </a:t>
              </a:r>
            </a:p>
            <a:p>
              <a:pPr algn="ctr" defTabSz="278892">
                <a:spcAft>
                  <a:spcPts val="600"/>
                </a:spcAft>
              </a:pPr>
              <a:r>
                <a:rPr lang="en-GB" sz="1098" kern="1200" dirty="0">
                  <a:solidFill>
                    <a:schemeClr val="dk1"/>
                  </a:solidFill>
                  <a:latin typeface="+mn-lt"/>
                  <a:ea typeface="+mn-ea"/>
                  <a:cs typeface="+mn-cs"/>
                </a:rPr>
                <a:t>Screen/</a:t>
              </a:r>
            </a:p>
            <a:p>
              <a:pPr algn="ctr" defTabSz="278892">
                <a:spcAft>
                  <a:spcPts val="600"/>
                </a:spcAft>
              </a:pPr>
              <a:r>
                <a:rPr lang="en-GB" sz="1098" kern="1200" dirty="0">
                  <a:solidFill>
                    <a:schemeClr val="dk1"/>
                  </a:solidFill>
                  <a:latin typeface="+mn-lt"/>
                  <a:ea typeface="+mn-ea"/>
                  <a:cs typeface="+mn-cs"/>
                </a:rPr>
                <a:t>beamer</a:t>
              </a:r>
              <a:endParaRPr lang="en-GB" dirty="0"/>
            </a:p>
          </p:txBody>
        </p:sp>
        <p:sp>
          <p:nvSpPr>
            <p:cNvPr id="39" name="Rectangle 8">
              <a:extLst>
                <a:ext uri="{FF2B5EF4-FFF2-40B4-BE49-F238E27FC236}">
                  <a16:creationId xmlns:a16="http://schemas.microsoft.com/office/drawing/2014/main" id="{AC25A7F0-63A7-DADE-59AF-A45C45B319A4}"/>
                </a:ext>
              </a:extLst>
            </p:cNvPr>
            <p:cNvSpPr/>
            <p:nvPr/>
          </p:nvSpPr>
          <p:spPr>
            <a:xfrm>
              <a:off x="5104405" y="4899829"/>
              <a:ext cx="814540" cy="31929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278892">
                <a:spcAft>
                  <a:spcPts val="600"/>
                </a:spcAft>
              </a:pPr>
              <a:r>
                <a:rPr lang="en-GB" sz="1098" kern="1200">
                  <a:solidFill>
                    <a:schemeClr val="dk1"/>
                  </a:solidFill>
                  <a:latin typeface="+mn-lt"/>
                  <a:ea typeface="+mn-ea"/>
                  <a:cs typeface="+mn-cs"/>
                </a:rPr>
                <a:t>Splitter</a:t>
              </a:r>
              <a:endParaRPr lang="en-GB"/>
            </a:p>
          </p:txBody>
        </p:sp>
        <p:sp>
          <p:nvSpPr>
            <p:cNvPr id="40" name="Rectangle 12">
              <a:extLst>
                <a:ext uri="{FF2B5EF4-FFF2-40B4-BE49-F238E27FC236}">
                  <a16:creationId xmlns:a16="http://schemas.microsoft.com/office/drawing/2014/main" id="{99CBDF15-372B-6AD4-5AAB-277709034050}"/>
                </a:ext>
              </a:extLst>
            </p:cNvPr>
            <p:cNvSpPr/>
            <p:nvPr/>
          </p:nvSpPr>
          <p:spPr>
            <a:xfrm>
              <a:off x="5092870" y="3882599"/>
              <a:ext cx="835071" cy="6570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278892">
                <a:spcAft>
                  <a:spcPts val="600"/>
                </a:spcAft>
              </a:pPr>
              <a:r>
                <a:rPr lang="en-GB" sz="1098" kern="1200">
                  <a:solidFill>
                    <a:schemeClr val="dk1"/>
                  </a:solidFill>
                  <a:latin typeface="+mn-lt"/>
                  <a:ea typeface="+mn-ea"/>
                  <a:cs typeface="+mn-cs"/>
                </a:rPr>
                <a:t>Content</a:t>
              </a:r>
              <a:endParaRPr lang="en-GB"/>
            </a:p>
          </p:txBody>
        </p:sp>
        <p:cxnSp>
          <p:nvCxnSpPr>
            <p:cNvPr id="41" name="Curved Connector 23">
              <a:extLst>
                <a:ext uri="{FF2B5EF4-FFF2-40B4-BE49-F238E27FC236}">
                  <a16:creationId xmlns:a16="http://schemas.microsoft.com/office/drawing/2014/main" id="{65C7E3F5-8AE8-71B8-5473-2A41054C0E25}"/>
                </a:ext>
              </a:extLst>
            </p:cNvPr>
            <p:cNvCxnSpPr>
              <a:stCxn id="39" idx="2"/>
              <a:endCxn id="38" idx="0"/>
            </p:cNvCxnSpPr>
            <p:nvPr/>
          </p:nvCxnSpPr>
          <p:spPr>
            <a:xfrm rot="5400000">
              <a:off x="4260748" y="4525933"/>
              <a:ext cx="557739" cy="1944116"/>
            </a:xfrm>
            <a:prstGeom prst="curvedConnector3">
              <a:avLst/>
            </a:prstGeom>
            <a:ln w="28575">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25">
              <a:extLst>
                <a:ext uri="{FF2B5EF4-FFF2-40B4-BE49-F238E27FC236}">
                  <a16:creationId xmlns:a16="http://schemas.microsoft.com/office/drawing/2014/main" id="{51A7E148-3299-30DB-CCCD-5C08F8B6BB24}"/>
                </a:ext>
              </a:extLst>
            </p:cNvPr>
            <p:cNvCxnSpPr>
              <a:cxnSpLocks/>
              <a:stCxn id="39" idx="2"/>
              <a:endCxn id="37" idx="0"/>
            </p:cNvCxnSpPr>
            <p:nvPr/>
          </p:nvCxnSpPr>
          <p:spPr>
            <a:xfrm rot="5400000">
              <a:off x="4912130" y="5177315"/>
              <a:ext cx="557738" cy="641351"/>
            </a:xfrm>
            <a:prstGeom prst="curvedConnector3">
              <a:avLst>
                <a:gd name="adj1" fmla="val 50000"/>
              </a:avLst>
            </a:prstGeom>
            <a:ln w="28575">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26">
              <a:extLst>
                <a:ext uri="{FF2B5EF4-FFF2-40B4-BE49-F238E27FC236}">
                  <a16:creationId xmlns:a16="http://schemas.microsoft.com/office/drawing/2014/main" id="{008D076E-A14D-1D91-017E-15DAC71E628E}"/>
                </a:ext>
              </a:extLst>
            </p:cNvPr>
            <p:cNvCxnSpPr>
              <a:cxnSpLocks/>
              <a:stCxn id="39" idx="2"/>
              <a:endCxn id="35" idx="0"/>
            </p:cNvCxnSpPr>
            <p:nvPr/>
          </p:nvCxnSpPr>
          <p:spPr>
            <a:xfrm rot="16200000" flipH="1">
              <a:off x="5563513" y="5167283"/>
              <a:ext cx="557738" cy="661414"/>
            </a:xfrm>
            <a:prstGeom prst="curvedConnector3">
              <a:avLst>
                <a:gd name="adj1" fmla="val 50000"/>
              </a:avLst>
            </a:prstGeom>
            <a:ln w="28575">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27">
              <a:extLst>
                <a:ext uri="{FF2B5EF4-FFF2-40B4-BE49-F238E27FC236}">
                  <a16:creationId xmlns:a16="http://schemas.microsoft.com/office/drawing/2014/main" id="{BD426217-2D6D-D102-DA1F-B4D88018CE9D}"/>
                </a:ext>
              </a:extLst>
            </p:cNvPr>
            <p:cNvCxnSpPr>
              <a:cxnSpLocks/>
              <a:stCxn id="39" idx="2"/>
              <a:endCxn id="34" idx="0"/>
            </p:cNvCxnSpPr>
            <p:nvPr/>
          </p:nvCxnSpPr>
          <p:spPr>
            <a:xfrm rot="16200000" flipH="1">
              <a:off x="6214895" y="4515900"/>
              <a:ext cx="557737" cy="1964179"/>
            </a:xfrm>
            <a:prstGeom prst="curvedConnector3">
              <a:avLst>
                <a:gd name="adj1" fmla="val 50000"/>
              </a:avLst>
            </a:prstGeom>
            <a:ln w="28575">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6">
              <a:extLst>
                <a:ext uri="{FF2B5EF4-FFF2-40B4-BE49-F238E27FC236}">
                  <a16:creationId xmlns:a16="http://schemas.microsoft.com/office/drawing/2014/main" id="{B7250C8D-0675-4C63-B843-B94A5C3EB510}"/>
                </a:ext>
              </a:extLst>
            </p:cNvPr>
            <p:cNvCxnSpPr>
              <a:cxnSpLocks/>
            </p:cNvCxnSpPr>
            <p:nvPr/>
          </p:nvCxnSpPr>
          <p:spPr>
            <a:xfrm>
              <a:off x="5509135" y="4539603"/>
              <a:ext cx="1270" cy="360226"/>
            </a:xfrm>
            <a:prstGeom prst="straightConnector1">
              <a:avLst/>
            </a:prstGeom>
            <a:ln w="28575">
              <a:solidFill>
                <a:schemeClr val="tx1">
                  <a:lumMod val="95000"/>
                </a:schemeClr>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950263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C93A4D-5C29-6883-16E6-0D15AADDFBA2}"/>
              </a:ext>
            </a:extLst>
          </p:cNvPr>
          <p:cNvSpPr>
            <a:spLocks noGrp="1"/>
          </p:cNvSpPr>
          <p:nvPr>
            <p:ph type="title"/>
          </p:nvPr>
        </p:nvSpPr>
        <p:spPr>
          <a:xfrm>
            <a:off x="1051560" y="586822"/>
            <a:ext cx="3538728" cy="1645920"/>
          </a:xfrm>
        </p:spPr>
        <p:txBody>
          <a:bodyPr>
            <a:normAutofit/>
          </a:bodyPr>
          <a:lstStyle/>
          <a:p>
            <a:r>
              <a:rPr lang="nl-NL" sz="3200" noProof="0" dirty="0"/>
              <a:t>Wall Splitter</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id="{42E4EBED-60F0-3CF2-46B7-3D8225791614}"/>
              </a:ext>
            </a:extLst>
          </p:cNvPr>
          <p:cNvPicPr>
            <a:picLocks noChangeAspect="1"/>
          </p:cNvPicPr>
          <p:nvPr/>
        </p:nvPicPr>
        <p:blipFill>
          <a:blip r:embed="rId2"/>
          <a:stretch>
            <a:fillRect/>
          </a:stretch>
        </p:blipFill>
        <p:spPr>
          <a:xfrm>
            <a:off x="557783" y="2833728"/>
            <a:ext cx="5481509" cy="3275201"/>
          </a:xfrm>
          <a:prstGeom prst="rect">
            <a:avLst/>
          </a:prstGeom>
        </p:spPr>
      </p:pic>
      <p:pic>
        <p:nvPicPr>
          <p:cNvPr id="5" name="Picture 4">
            <a:extLst>
              <a:ext uri="{FF2B5EF4-FFF2-40B4-BE49-F238E27FC236}">
                <a16:creationId xmlns:a16="http://schemas.microsoft.com/office/drawing/2014/main" id="{F8E8DAF2-4483-8A9A-6D67-60E60BC1FAD7}"/>
              </a:ext>
            </a:extLst>
          </p:cNvPr>
          <p:cNvPicPr>
            <a:picLocks noChangeAspect="1"/>
          </p:cNvPicPr>
          <p:nvPr/>
        </p:nvPicPr>
        <p:blipFill>
          <a:blip r:embed="rId3"/>
          <a:stretch>
            <a:fillRect/>
          </a:stretch>
        </p:blipFill>
        <p:spPr>
          <a:xfrm>
            <a:off x="6198781" y="2828212"/>
            <a:ext cx="5523082" cy="3286233"/>
          </a:xfrm>
          <a:prstGeom prst="rect">
            <a:avLst/>
          </a:prstGeom>
        </p:spPr>
      </p:pic>
      <p:sp>
        <p:nvSpPr>
          <p:cNvPr id="8" name="TextBox 7">
            <a:extLst>
              <a:ext uri="{FF2B5EF4-FFF2-40B4-BE49-F238E27FC236}">
                <a16:creationId xmlns:a16="http://schemas.microsoft.com/office/drawing/2014/main" id="{21BC7E93-0D56-C111-A7E9-1C5A8BAD7303}"/>
              </a:ext>
            </a:extLst>
          </p:cNvPr>
          <p:cNvSpPr txBox="1"/>
          <p:nvPr/>
        </p:nvSpPr>
        <p:spPr>
          <a:xfrm>
            <a:off x="9556857" y="1527805"/>
            <a:ext cx="2080727" cy="646331"/>
          </a:xfrm>
          <a:prstGeom prst="rect">
            <a:avLst/>
          </a:prstGeom>
          <a:noFill/>
        </p:spPr>
        <p:txBody>
          <a:bodyPr wrap="square" rtlCol="0">
            <a:spAutoFit/>
          </a:bodyPr>
          <a:lstStyle/>
          <a:p>
            <a:r>
              <a:rPr lang="nl-NL" dirty="0"/>
              <a:t>Zet</a:t>
            </a:r>
            <a:r>
              <a:rPr lang="nl-NL" noProof="0" dirty="0"/>
              <a:t> </a:t>
            </a:r>
            <a:r>
              <a:rPr lang="nl-NL" dirty="0"/>
              <a:t>s</a:t>
            </a:r>
            <a:r>
              <a:rPr lang="nl-NL" noProof="0" dirty="0" err="1"/>
              <a:t>plitter</a:t>
            </a:r>
            <a:r>
              <a:rPr lang="nl-NL" noProof="0" dirty="0"/>
              <a:t> op “</a:t>
            </a:r>
            <a:r>
              <a:rPr lang="nl-NL" noProof="0" dirty="0" err="1"/>
              <a:t>active</a:t>
            </a:r>
            <a:r>
              <a:rPr lang="nl-NL" noProof="0" dirty="0"/>
              <a:t>”</a:t>
            </a:r>
          </a:p>
        </p:txBody>
      </p:sp>
      <p:sp>
        <p:nvSpPr>
          <p:cNvPr id="9" name="TextBox 8">
            <a:extLst>
              <a:ext uri="{FF2B5EF4-FFF2-40B4-BE49-F238E27FC236}">
                <a16:creationId xmlns:a16="http://schemas.microsoft.com/office/drawing/2014/main" id="{D0128301-E0B6-5ED6-ACE5-864A63ACAC79}"/>
              </a:ext>
            </a:extLst>
          </p:cNvPr>
          <p:cNvSpPr txBox="1"/>
          <p:nvPr/>
        </p:nvSpPr>
        <p:spPr>
          <a:xfrm>
            <a:off x="5526164" y="6165049"/>
            <a:ext cx="2921330" cy="646331"/>
          </a:xfrm>
          <a:prstGeom prst="rect">
            <a:avLst/>
          </a:prstGeom>
          <a:noFill/>
        </p:spPr>
        <p:txBody>
          <a:bodyPr wrap="square" rtlCol="0">
            <a:spAutoFit/>
          </a:bodyPr>
          <a:lstStyle/>
          <a:p>
            <a:r>
              <a:rPr lang="en-US" dirty="0"/>
              <a:t>Selecter </a:t>
            </a:r>
            <a:r>
              <a:rPr lang="en-US" dirty="0" err="1"/>
              <a:t>MediaFile</a:t>
            </a:r>
            <a:r>
              <a:rPr lang="en-US" dirty="0"/>
              <a:t> knop/source</a:t>
            </a:r>
            <a:endParaRPr lang="en-NL" dirty="0"/>
          </a:p>
        </p:txBody>
      </p:sp>
      <p:sp>
        <p:nvSpPr>
          <p:cNvPr id="10" name="TextBox 9">
            <a:extLst>
              <a:ext uri="{FF2B5EF4-FFF2-40B4-BE49-F238E27FC236}">
                <a16:creationId xmlns:a16="http://schemas.microsoft.com/office/drawing/2014/main" id="{AE02379F-9FCB-0F50-20EE-051DF683CCAD}"/>
              </a:ext>
            </a:extLst>
          </p:cNvPr>
          <p:cNvSpPr txBox="1"/>
          <p:nvPr/>
        </p:nvSpPr>
        <p:spPr>
          <a:xfrm>
            <a:off x="8758142" y="6303549"/>
            <a:ext cx="3123210" cy="369332"/>
          </a:xfrm>
          <a:prstGeom prst="rect">
            <a:avLst/>
          </a:prstGeom>
          <a:noFill/>
        </p:spPr>
        <p:txBody>
          <a:bodyPr wrap="square" rtlCol="0">
            <a:spAutoFit/>
          </a:bodyPr>
          <a:lstStyle/>
          <a:p>
            <a:r>
              <a:rPr lang="en-US" dirty="0"/>
              <a:t>Selecter </a:t>
            </a:r>
            <a:r>
              <a:rPr lang="en-US" dirty="0" err="1"/>
              <a:t>MediaFile</a:t>
            </a:r>
            <a:r>
              <a:rPr lang="en-US" dirty="0"/>
              <a:t> </a:t>
            </a:r>
            <a:r>
              <a:rPr lang="en-US" dirty="0" err="1"/>
              <a:t>bestand</a:t>
            </a:r>
            <a:endParaRPr lang="en-NL" dirty="0"/>
          </a:p>
        </p:txBody>
      </p:sp>
      <p:cxnSp>
        <p:nvCxnSpPr>
          <p:cNvPr id="12" name="Straight Arrow Connector 11">
            <a:extLst>
              <a:ext uri="{FF2B5EF4-FFF2-40B4-BE49-F238E27FC236}">
                <a16:creationId xmlns:a16="http://schemas.microsoft.com/office/drawing/2014/main" id="{CC567FE3-B2F3-563A-0684-13B374CBA838}"/>
              </a:ext>
            </a:extLst>
          </p:cNvPr>
          <p:cNvCxnSpPr>
            <a:cxnSpLocks/>
            <a:stCxn id="9" idx="0"/>
          </p:cNvCxnSpPr>
          <p:nvPr/>
        </p:nvCxnSpPr>
        <p:spPr>
          <a:xfrm flipV="1">
            <a:off x="6986829" y="5549032"/>
            <a:ext cx="3622077" cy="6160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C350F6C-0C5D-715A-F031-FBBAE2A18CA8}"/>
              </a:ext>
            </a:extLst>
          </p:cNvPr>
          <p:cNvCxnSpPr>
            <a:cxnSpLocks/>
            <a:stCxn id="10" idx="0"/>
          </p:cNvCxnSpPr>
          <p:nvPr/>
        </p:nvCxnSpPr>
        <p:spPr>
          <a:xfrm flipV="1">
            <a:off x="10319747" y="5536591"/>
            <a:ext cx="894238" cy="7669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04024C-8E97-D71B-0FE0-7EF18328A445}"/>
              </a:ext>
            </a:extLst>
          </p:cNvPr>
          <p:cNvCxnSpPr>
            <a:cxnSpLocks/>
            <a:stCxn id="8" idx="2"/>
          </p:cNvCxnSpPr>
          <p:nvPr/>
        </p:nvCxnSpPr>
        <p:spPr>
          <a:xfrm>
            <a:off x="10597221" y="2174136"/>
            <a:ext cx="338257" cy="31897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9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D123F-1AD2-2982-D0CF-2112C2647A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AFCA01F-F033-1CF9-7939-400154BF1C66}"/>
              </a:ext>
            </a:extLst>
          </p:cNvPr>
          <p:cNvSpPr>
            <a:spLocks noGrp="1"/>
          </p:cNvSpPr>
          <p:nvPr>
            <p:ph type="title"/>
          </p:nvPr>
        </p:nvSpPr>
        <p:spPr/>
        <p:txBody>
          <a:bodyPr/>
          <a:lstStyle/>
          <a:p>
            <a:r>
              <a:rPr lang="en-US" dirty="0"/>
              <a:t>Immersive Lab Template</a:t>
            </a:r>
            <a:endParaRPr lang="en-NL" dirty="0"/>
          </a:p>
        </p:txBody>
      </p:sp>
      <p:sp>
        <p:nvSpPr>
          <p:cNvPr id="5" name="Text Placeholder 4">
            <a:extLst>
              <a:ext uri="{FF2B5EF4-FFF2-40B4-BE49-F238E27FC236}">
                <a16:creationId xmlns:a16="http://schemas.microsoft.com/office/drawing/2014/main" id="{A0ADFD28-28E4-0D21-69E5-E042286B8BAC}"/>
              </a:ext>
            </a:extLst>
          </p:cNvPr>
          <p:cNvSpPr>
            <a:spLocks noGrp="1"/>
          </p:cNvSpPr>
          <p:nvPr>
            <p:ph type="body" idx="1"/>
          </p:nvPr>
        </p:nvSpPr>
        <p:spPr>
          <a:xfrm>
            <a:off x="841248" y="5088064"/>
            <a:ext cx="10607040" cy="585216"/>
          </a:xfrm>
        </p:spPr>
        <p:txBody>
          <a:bodyPr/>
          <a:lstStyle/>
          <a:p>
            <a:r>
              <a:rPr lang="en-US" dirty="0"/>
              <a:t>Advanced I</a:t>
            </a:r>
            <a:endParaRPr lang="en-NL" dirty="0"/>
          </a:p>
        </p:txBody>
      </p:sp>
    </p:spTree>
    <p:extLst>
      <p:ext uri="{BB962C8B-B14F-4D97-AF65-F5344CB8AC3E}">
        <p14:creationId xmlns:p14="http://schemas.microsoft.com/office/powerpoint/2010/main" val="2729225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C39EA-46CB-F40E-6EA1-5B2058EC9E6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5255C08-2472-48E5-361E-3F5BF3A345BA}"/>
              </a:ext>
            </a:extLst>
          </p:cNvPr>
          <p:cNvSpPr>
            <a:spLocks noGrp="1"/>
          </p:cNvSpPr>
          <p:nvPr>
            <p:ph type="title"/>
          </p:nvPr>
        </p:nvSpPr>
        <p:spPr/>
        <p:txBody>
          <a:bodyPr/>
          <a:lstStyle/>
          <a:p>
            <a:r>
              <a:rPr lang="en-US" dirty="0" err="1"/>
              <a:t>Hoofdstuk</a:t>
            </a:r>
            <a:r>
              <a:rPr lang="en-US" dirty="0"/>
              <a:t> intro</a:t>
            </a:r>
            <a:endParaRPr lang="en-NL" dirty="0"/>
          </a:p>
        </p:txBody>
      </p:sp>
      <p:sp>
        <p:nvSpPr>
          <p:cNvPr id="5" name="Content Placeholder 4">
            <a:extLst>
              <a:ext uri="{FF2B5EF4-FFF2-40B4-BE49-F238E27FC236}">
                <a16:creationId xmlns:a16="http://schemas.microsoft.com/office/drawing/2014/main" id="{5383AA35-5CC0-50A3-059B-880F3EAE9479}"/>
              </a:ext>
            </a:extLst>
          </p:cNvPr>
          <p:cNvSpPr>
            <a:spLocks noGrp="1"/>
          </p:cNvSpPr>
          <p:nvPr>
            <p:ph idx="1"/>
          </p:nvPr>
        </p:nvSpPr>
        <p:spPr/>
        <p:txBody>
          <a:bodyPr/>
          <a:lstStyle/>
          <a:p>
            <a:pPr marL="0" indent="0">
              <a:buNone/>
            </a:pPr>
            <a:r>
              <a:rPr lang="nl-NL" dirty="0"/>
              <a:t>In dit hoofdstuk leer je hoe je </a:t>
            </a:r>
            <a:r>
              <a:rPr lang="nl-NL" dirty="0" err="1"/>
              <a:t>TouchDesigner</a:t>
            </a:r>
            <a:r>
              <a:rPr lang="nl-NL" dirty="0"/>
              <a:t> kunt gebruiken als bron van content voor het </a:t>
            </a:r>
            <a:r>
              <a:rPr lang="nl-NL" dirty="0" err="1"/>
              <a:t>Immersive</a:t>
            </a:r>
            <a:r>
              <a:rPr lang="nl-NL" dirty="0"/>
              <a:t> Lab.</a:t>
            </a:r>
          </a:p>
          <a:p>
            <a:pPr marL="0" indent="0">
              <a:buNone/>
            </a:pPr>
            <a:r>
              <a:rPr lang="nl-NL" dirty="0"/>
              <a:t>Dit is relevant als je:</a:t>
            </a:r>
          </a:p>
          <a:p>
            <a:r>
              <a:rPr lang="nl-NL" dirty="0"/>
              <a:t>Je content in </a:t>
            </a:r>
            <a:r>
              <a:rPr lang="nl-NL" dirty="0" err="1"/>
              <a:t>TouchDesigner</a:t>
            </a:r>
            <a:r>
              <a:rPr lang="nl-NL" dirty="0"/>
              <a:t> wilt maken.</a:t>
            </a:r>
          </a:p>
          <a:p>
            <a:r>
              <a:rPr lang="nl-NL" dirty="0"/>
              <a:t>Je content wilt modificeren met </a:t>
            </a:r>
            <a:r>
              <a:rPr lang="nl-NL" dirty="0" err="1"/>
              <a:t>TouchDesigner</a:t>
            </a:r>
            <a:r>
              <a:rPr lang="nl-NL" dirty="0"/>
              <a:t>.</a:t>
            </a:r>
          </a:p>
          <a:p>
            <a:pPr lvl="1"/>
            <a:r>
              <a:rPr lang="nl-NL" dirty="0"/>
              <a:t>Bv Je content interactief (met TD) wilt maken.</a:t>
            </a:r>
          </a:p>
        </p:txBody>
      </p:sp>
    </p:spTree>
    <p:extLst>
      <p:ext uri="{BB962C8B-B14F-4D97-AF65-F5344CB8AC3E}">
        <p14:creationId xmlns:p14="http://schemas.microsoft.com/office/powerpoint/2010/main" val="2450804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037266-91AC-C404-7472-F01DA382EB1F}"/>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22" name="Content Placeholder 4" descr="A screenshot of a computer&#10;&#10;AI-generated content may be incorrect.">
            <a:extLst>
              <a:ext uri="{FF2B5EF4-FFF2-40B4-BE49-F238E27FC236}">
                <a16:creationId xmlns:a16="http://schemas.microsoft.com/office/drawing/2014/main" id="{D973C61E-7CF5-E955-CE83-E04400AFC37D}"/>
              </a:ext>
            </a:extLst>
          </p:cNvPr>
          <p:cNvPicPr>
            <a:picLocks noGrp="1" noChangeAspect="1"/>
          </p:cNvPicPr>
          <p:nvPr>
            <p:ph idx="1"/>
          </p:nvPr>
        </p:nvPicPr>
        <p:blipFill>
          <a:blip r:embed="rId2"/>
          <a:srcRect r="444"/>
          <a:stretch/>
        </p:blipFill>
        <p:spPr>
          <a:xfrm>
            <a:off x="20" y="10"/>
            <a:ext cx="12191980" cy="6857990"/>
          </a:xfrm>
          <a:prstGeom prst="rect">
            <a:avLst/>
          </a:prstGeom>
        </p:spPr>
      </p:pic>
      <p:sp>
        <p:nvSpPr>
          <p:cNvPr id="46" name="Rectangle 45">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02155"/>
            <a:ext cx="12191999" cy="115584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el 1">
            <a:extLst>
              <a:ext uri="{FF2B5EF4-FFF2-40B4-BE49-F238E27FC236}">
                <a16:creationId xmlns:a16="http://schemas.microsoft.com/office/drawing/2014/main" id="{9270D7D2-7969-4F2A-418D-388AED9378C2}"/>
              </a:ext>
            </a:extLst>
          </p:cNvPr>
          <p:cNvSpPr>
            <a:spLocks noGrp="1"/>
          </p:cNvSpPr>
          <p:nvPr>
            <p:ph type="title"/>
          </p:nvPr>
        </p:nvSpPr>
        <p:spPr>
          <a:xfrm>
            <a:off x="439272" y="5865805"/>
            <a:ext cx="7518195" cy="807857"/>
          </a:xfrm>
          <a:ln>
            <a:noFill/>
          </a:ln>
        </p:spPr>
        <p:txBody>
          <a:bodyPr vert="horz" lIns="91440" tIns="45720" rIns="91440" bIns="45720" rtlCol="0" anchor="ctr">
            <a:normAutofit/>
          </a:bodyPr>
          <a:lstStyle/>
          <a:p>
            <a:r>
              <a:rPr lang="en-US" sz="3200"/>
              <a:t>Opzet Touchdesigner Template</a:t>
            </a:r>
          </a:p>
        </p:txBody>
      </p:sp>
      <p:sp>
        <p:nvSpPr>
          <p:cNvPr id="48" name="Rectangle 47">
            <a:extLst>
              <a:ext uri="{FF2B5EF4-FFF2-40B4-BE49-F238E27FC236}">
                <a16:creationId xmlns:a16="http://schemas.microsoft.com/office/drawing/2014/main" id="{47F32F7B-3250-A16C-13CF-57F728E04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2438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8DE8DCB-6F40-A3E0-5DE3-7510A3C2A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58348" y="6276696"/>
            <a:ext cx="7315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310578D-BA4E-B7F7-77C0-10D9A8C76895}"/>
              </a:ext>
            </a:extLst>
          </p:cNvPr>
          <p:cNvSpPr/>
          <p:nvPr/>
        </p:nvSpPr>
        <p:spPr>
          <a:xfrm>
            <a:off x="5106390" y="2410691"/>
            <a:ext cx="2458192" cy="3215912"/>
          </a:xfrm>
          <a:prstGeom prst="rect">
            <a:avLst/>
          </a:prstGeom>
          <a:solidFill>
            <a:srgbClr val="7030A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Inputs</a:t>
            </a:r>
            <a:endParaRPr lang="en-NL" dirty="0"/>
          </a:p>
        </p:txBody>
      </p:sp>
      <p:sp>
        <p:nvSpPr>
          <p:cNvPr id="20" name="Rectangle 19">
            <a:extLst>
              <a:ext uri="{FF2B5EF4-FFF2-40B4-BE49-F238E27FC236}">
                <a16:creationId xmlns:a16="http://schemas.microsoft.com/office/drawing/2014/main" id="{BD7A6514-0A7F-38A9-0D41-DD7E4EB7381A}"/>
              </a:ext>
            </a:extLst>
          </p:cNvPr>
          <p:cNvSpPr/>
          <p:nvPr/>
        </p:nvSpPr>
        <p:spPr>
          <a:xfrm>
            <a:off x="7774453" y="2404418"/>
            <a:ext cx="1832391" cy="2225607"/>
          </a:xfrm>
          <a:prstGeom prst="rect">
            <a:avLst/>
          </a:prstGeom>
          <a:solidFill>
            <a:srgbClr val="FF00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Mapping /</a:t>
            </a:r>
          </a:p>
          <a:p>
            <a:pPr algn="ctr"/>
            <a:r>
              <a:rPr lang="en-US" dirty="0"/>
              <a:t>Core patch</a:t>
            </a:r>
            <a:endParaRPr lang="en-NL" dirty="0"/>
          </a:p>
        </p:txBody>
      </p:sp>
      <p:sp>
        <p:nvSpPr>
          <p:cNvPr id="21" name="Rectangle 20">
            <a:extLst>
              <a:ext uri="{FF2B5EF4-FFF2-40B4-BE49-F238E27FC236}">
                <a16:creationId xmlns:a16="http://schemas.microsoft.com/office/drawing/2014/main" id="{80B1E9C9-46FA-4B55-D6D5-C572EFBA0EC1}"/>
              </a:ext>
            </a:extLst>
          </p:cNvPr>
          <p:cNvSpPr/>
          <p:nvPr/>
        </p:nvSpPr>
        <p:spPr>
          <a:xfrm>
            <a:off x="5106390" y="988567"/>
            <a:ext cx="5505166" cy="1368232"/>
          </a:xfrm>
          <a:prstGeom prst="rect">
            <a:avLst/>
          </a:prstGeom>
          <a:solidFill>
            <a:schemeClr val="accent5">
              <a:lumMod val="60000"/>
              <a:lumOff val="40000"/>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 Interface</a:t>
            </a:r>
            <a:endParaRPr lang="en-NL" dirty="0"/>
          </a:p>
        </p:txBody>
      </p:sp>
      <p:sp>
        <p:nvSpPr>
          <p:cNvPr id="23" name="Rectangle 22">
            <a:extLst>
              <a:ext uri="{FF2B5EF4-FFF2-40B4-BE49-F238E27FC236}">
                <a16:creationId xmlns:a16="http://schemas.microsoft.com/office/drawing/2014/main" id="{9C18ECAE-29F5-D358-5FB0-59DC6A4FFAC9}"/>
              </a:ext>
            </a:extLst>
          </p:cNvPr>
          <p:cNvSpPr/>
          <p:nvPr/>
        </p:nvSpPr>
        <p:spPr>
          <a:xfrm>
            <a:off x="-167427" y="1004682"/>
            <a:ext cx="3825027" cy="4861123"/>
          </a:xfrm>
          <a:prstGeom prst="rect">
            <a:avLst/>
          </a:prstGeom>
          <a:solidFill>
            <a:schemeClr val="tx2">
              <a:lumMod val="75000"/>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Examples, tools etc..</a:t>
            </a:r>
            <a:endParaRPr lang="en-NL" dirty="0"/>
          </a:p>
        </p:txBody>
      </p:sp>
    </p:spTree>
    <p:extLst>
      <p:ext uri="{BB962C8B-B14F-4D97-AF65-F5344CB8AC3E}">
        <p14:creationId xmlns:p14="http://schemas.microsoft.com/office/powerpoint/2010/main" val="4266662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1CF31B-879C-1E36-B3CC-A889E0EF9861}"/>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5400" dirty="0"/>
              <a:t>Set TOP </a:t>
            </a:r>
            <a:r>
              <a:rPr lang="en-US" sz="5400" dirty="0" err="1"/>
              <a:t>als</a:t>
            </a:r>
            <a:r>
              <a:rPr lang="en-US" sz="5400" dirty="0"/>
              <a:t> source</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7E00831-02B0-D0CB-15D6-A5E76BEB7EF5}"/>
              </a:ext>
            </a:extLst>
          </p:cNvPr>
          <p:cNvPicPr>
            <a:picLocks noChangeAspect="1"/>
          </p:cNvPicPr>
          <p:nvPr/>
        </p:nvPicPr>
        <p:blipFill>
          <a:blip r:embed="rId2"/>
          <a:stretch>
            <a:fillRect/>
          </a:stretch>
        </p:blipFill>
        <p:spPr>
          <a:xfrm>
            <a:off x="7179949" y="625683"/>
            <a:ext cx="4337075" cy="2743200"/>
          </a:xfrm>
          <a:prstGeom prst="rect">
            <a:avLst/>
          </a:prstGeom>
        </p:spPr>
      </p:pic>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12129568-18FE-908E-028E-B1784307FD7F}"/>
              </a:ext>
            </a:extLst>
          </p:cNvPr>
          <p:cNvPicPr>
            <a:picLocks noChangeAspect="1"/>
          </p:cNvPicPr>
          <p:nvPr/>
        </p:nvPicPr>
        <p:blipFill>
          <a:blip r:embed="rId3"/>
          <a:stretch>
            <a:fillRect/>
          </a:stretch>
        </p:blipFill>
        <p:spPr>
          <a:xfrm>
            <a:off x="6994071" y="4033117"/>
            <a:ext cx="4708833" cy="1777584"/>
          </a:xfrm>
          <a:prstGeom prst="rect">
            <a:avLst/>
          </a:prstGeom>
        </p:spPr>
      </p:pic>
      <p:cxnSp>
        <p:nvCxnSpPr>
          <p:cNvPr id="9" name="Straight Arrow Connector 8">
            <a:extLst>
              <a:ext uri="{FF2B5EF4-FFF2-40B4-BE49-F238E27FC236}">
                <a16:creationId xmlns:a16="http://schemas.microsoft.com/office/drawing/2014/main" id="{7CC45103-8EC7-AA9F-D969-D53895001970}"/>
              </a:ext>
            </a:extLst>
          </p:cNvPr>
          <p:cNvCxnSpPr>
            <a:cxnSpLocks/>
          </p:cNvCxnSpPr>
          <p:nvPr/>
        </p:nvCxnSpPr>
        <p:spPr>
          <a:xfrm>
            <a:off x="5660572" y="2833070"/>
            <a:ext cx="3003045" cy="93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97CE85D-43B1-07B9-1E3A-9CA522B3DDFE}"/>
              </a:ext>
            </a:extLst>
          </p:cNvPr>
          <p:cNvCxnSpPr/>
          <p:nvPr/>
        </p:nvCxnSpPr>
        <p:spPr>
          <a:xfrm>
            <a:off x="5660572" y="2860501"/>
            <a:ext cx="3077688" cy="23032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977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AD988D-6F39-FC63-9D44-951DD171ACEB}"/>
              </a:ext>
            </a:extLst>
          </p:cNvPr>
          <p:cNvSpPr>
            <a:spLocks noGrp="1"/>
          </p:cNvSpPr>
          <p:nvPr>
            <p:ph type="title"/>
          </p:nvPr>
        </p:nvSpPr>
        <p:spPr/>
        <p:txBody>
          <a:bodyPr/>
          <a:lstStyle/>
          <a:p>
            <a:r>
              <a:rPr lang="en-US" dirty="0"/>
              <a:t>Immersive Lab Template</a:t>
            </a:r>
            <a:endParaRPr lang="en-NL" dirty="0"/>
          </a:p>
        </p:txBody>
      </p:sp>
      <p:sp>
        <p:nvSpPr>
          <p:cNvPr id="5" name="Text Placeholder 4">
            <a:extLst>
              <a:ext uri="{FF2B5EF4-FFF2-40B4-BE49-F238E27FC236}">
                <a16:creationId xmlns:a16="http://schemas.microsoft.com/office/drawing/2014/main" id="{E4323AA8-DFC2-8483-80FA-ED264A600041}"/>
              </a:ext>
            </a:extLst>
          </p:cNvPr>
          <p:cNvSpPr>
            <a:spLocks noGrp="1"/>
          </p:cNvSpPr>
          <p:nvPr>
            <p:ph type="body" idx="1"/>
          </p:nvPr>
        </p:nvSpPr>
        <p:spPr/>
        <p:txBody>
          <a:bodyPr/>
          <a:lstStyle/>
          <a:p>
            <a:r>
              <a:rPr lang="en-US" dirty="0"/>
              <a:t>Basic</a:t>
            </a:r>
            <a:endParaRPr lang="en-NL" dirty="0"/>
          </a:p>
        </p:txBody>
      </p:sp>
    </p:spTree>
    <p:extLst>
      <p:ext uri="{BB962C8B-B14F-4D97-AF65-F5344CB8AC3E}">
        <p14:creationId xmlns:p14="http://schemas.microsoft.com/office/powerpoint/2010/main" val="1596524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697C4-18AB-0237-E73F-68A3BE7793D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Link content met input sources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C56265B4-E9E3-17BA-558D-CBAD7B61695B}"/>
              </a:ext>
            </a:extLst>
          </p:cNvPr>
          <p:cNvPicPr>
            <a:picLocks noGrp="1" noChangeAspect="1"/>
          </p:cNvPicPr>
          <p:nvPr>
            <p:ph idx="1"/>
          </p:nvPr>
        </p:nvPicPr>
        <p:blipFill>
          <a:blip r:embed="rId2"/>
          <a:stretch>
            <a:fillRect/>
          </a:stretch>
        </p:blipFill>
        <p:spPr>
          <a:xfrm>
            <a:off x="4864608" y="1436391"/>
            <a:ext cx="6846363" cy="3833963"/>
          </a:xfrm>
          <a:prstGeom prst="rect">
            <a:avLst/>
          </a:prstGeom>
        </p:spPr>
      </p:pic>
      <p:sp>
        <p:nvSpPr>
          <p:cNvPr id="6" name="Rectangle 5">
            <a:extLst>
              <a:ext uri="{FF2B5EF4-FFF2-40B4-BE49-F238E27FC236}">
                <a16:creationId xmlns:a16="http://schemas.microsoft.com/office/drawing/2014/main" id="{AB8EFF1A-1FF5-8E3F-10FB-4D9BE4293EF0}"/>
              </a:ext>
            </a:extLst>
          </p:cNvPr>
          <p:cNvSpPr/>
          <p:nvPr/>
        </p:nvSpPr>
        <p:spPr>
          <a:xfrm>
            <a:off x="7635834" y="2743200"/>
            <a:ext cx="1543792" cy="20589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187870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ECFDF-C02B-1D75-9243-AEE6533023F3}"/>
              </a:ext>
            </a:extLst>
          </p:cNvPr>
          <p:cNvSpPr>
            <a:spLocks noGrp="1"/>
          </p:cNvSpPr>
          <p:nvPr>
            <p:ph type="title"/>
          </p:nvPr>
        </p:nvSpPr>
        <p:spPr/>
        <p:txBody>
          <a:bodyPr/>
          <a:lstStyle/>
          <a:p>
            <a:r>
              <a:rPr lang="en-US" dirty="0"/>
              <a:t>Content Switcher</a:t>
            </a:r>
            <a:endParaRPr lang="en-NL" dirty="0"/>
          </a:p>
        </p:txBody>
      </p:sp>
      <p:sp>
        <p:nvSpPr>
          <p:cNvPr id="3" name="Content Placeholder 2">
            <a:extLst>
              <a:ext uri="{FF2B5EF4-FFF2-40B4-BE49-F238E27FC236}">
                <a16:creationId xmlns:a16="http://schemas.microsoft.com/office/drawing/2014/main" id="{7F96337E-3DD3-E598-BD2D-3FAB19787A5F}"/>
              </a:ext>
            </a:extLst>
          </p:cNvPr>
          <p:cNvSpPr>
            <a:spLocks noGrp="1"/>
          </p:cNvSpPr>
          <p:nvPr>
            <p:ph idx="1"/>
          </p:nvPr>
        </p:nvSpPr>
        <p:spPr/>
        <p:txBody>
          <a:bodyPr/>
          <a:lstStyle/>
          <a:p>
            <a:r>
              <a:rPr lang="nl-NL" dirty="0"/>
              <a:t>Nu gaan we een content </a:t>
            </a:r>
            <a:r>
              <a:rPr lang="nl-NL" dirty="0" err="1"/>
              <a:t>switcher</a:t>
            </a:r>
            <a:r>
              <a:rPr lang="nl-NL" dirty="0"/>
              <a:t> maken:</a:t>
            </a:r>
          </a:p>
          <a:p>
            <a:pPr lvl="1"/>
            <a:r>
              <a:rPr lang="nl-NL" dirty="0"/>
              <a:t>De switch gebeurt met het toetsenbord (toets 1).</a:t>
            </a:r>
            <a:endParaRPr lang="en-NL" dirty="0"/>
          </a:p>
        </p:txBody>
      </p:sp>
    </p:spTree>
    <p:extLst>
      <p:ext uri="{BB962C8B-B14F-4D97-AF65-F5344CB8AC3E}">
        <p14:creationId xmlns:p14="http://schemas.microsoft.com/office/powerpoint/2010/main" val="2704743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F9F96-F0A9-9D5A-4B22-ABEE59342355}"/>
              </a:ext>
            </a:extLst>
          </p:cNvPr>
          <p:cNvSpPr>
            <a:spLocks noGrp="1"/>
          </p:cNvSpPr>
          <p:nvPr>
            <p:ph type="title"/>
          </p:nvPr>
        </p:nvSpPr>
        <p:spPr/>
        <p:txBody>
          <a:bodyPr>
            <a:normAutofit/>
          </a:bodyPr>
          <a:lstStyle/>
          <a:p>
            <a:r>
              <a:rPr lang="nl-NL" dirty="0"/>
              <a:t>Content klaarzetten  </a:t>
            </a:r>
          </a:p>
        </p:txBody>
      </p:sp>
      <p:pic>
        <p:nvPicPr>
          <p:cNvPr id="7" name="Tijdelijke aanduiding voor inhoud 6" descr="Afbeelding met tekst, schermopname, Lettertype, software&#10;&#10;Automatisch gegenereerde beschrijving">
            <a:extLst>
              <a:ext uri="{FF2B5EF4-FFF2-40B4-BE49-F238E27FC236}">
                <a16:creationId xmlns:a16="http://schemas.microsoft.com/office/drawing/2014/main" id="{A17CA435-73BB-227D-8BBD-93110948893A}"/>
              </a:ext>
            </a:extLst>
          </p:cNvPr>
          <p:cNvPicPr>
            <a:picLocks noGrp="1" noChangeAspect="1"/>
          </p:cNvPicPr>
          <p:nvPr>
            <p:ph idx="1"/>
          </p:nvPr>
        </p:nvPicPr>
        <p:blipFill>
          <a:blip r:embed="rId2"/>
          <a:stretch>
            <a:fillRect/>
          </a:stretch>
        </p:blipFill>
        <p:spPr>
          <a:xfrm>
            <a:off x="8012821" y="1818446"/>
            <a:ext cx="3467100" cy="3200400"/>
          </a:xfrm>
        </p:spPr>
      </p:pic>
      <p:pic>
        <p:nvPicPr>
          <p:cNvPr id="9" name="Afbeelding 8" descr="Afbeelding met tekst, schermopname, software&#10;&#10;Automatisch gegenereerde beschrijving">
            <a:extLst>
              <a:ext uri="{FF2B5EF4-FFF2-40B4-BE49-F238E27FC236}">
                <a16:creationId xmlns:a16="http://schemas.microsoft.com/office/drawing/2014/main" id="{A23AE309-25AD-7CF2-2D1A-EE6298413DB5}"/>
              </a:ext>
            </a:extLst>
          </p:cNvPr>
          <p:cNvPicPr>
            <a:picLocks noChangeAspect="1"/>
          </p:cNvPicPr>
          <p:nvPr/>
        </p:nvPicPr>
        <p:blipFill>
          <a:blip r:embed="rId3"/>
          <a:stretch>
            <a:fillRect/>
          </a:stretch>
        </p:blipFill>
        <p:spPr>
          <a:xfrm>
            <a:off x="3923421" y="1864360"/>
            <a:ext cx="4089400" cy="4445000"/>
          </a:xfrm>
          <a:prstGeom prst="rect">
            <a:avLst/>
          </a:prstGeom>
        </p:spPr>
      </p:pic>
      <p:sp>
        <p:nvSpPr>
          <p:cNvPr id="10" name="Ovaal 9">
            <a:extLst>
              <a:ext uri="{FF2B5EF4-FFF2-40B4-BE49-F238E27FC236}">
                <a16:creationId xmlns:a16="http://schemas.microsoft.com/office/drawing/2014/main" id="{98BECF21-1BD5-44DE-8FED-45DC4C3AF287}"/>
              </a:ext>
            </a:extLst>
          </p:cNvPr>
          <p:cNvSpPr/>
          <p:nvPr/>
        </p:nvSpPr>
        <p:spPr>
          <a:xfrm>
            <a:off x="4225818" y="5029201"/>
            <a:ext cx="1742303" cy="1179576"/>
          </a:xfrm>
          <a:prstGeom prst="ellipse">
            <a:avLst/>
          </a:prstGeom>
          <a:noFill/>
          <a:ln w="41275">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2ED5616F-607B-3894-FEC3-235DE6DB22EC}"/>
              </a:ext>
            </a:extLst>
          </p:cNvPr>
          <p:cNvSpPr txBox="1"/>
          <p:nvPr/>
        </p:nvSpPr>
        <p:spPr>
          <a:xfrm>
            <a:off x="342901" y="2218317"/>
            <a:ext cx="2573294" cy="923330"/>
          </a:xfrm>
          <a:prstGeom prst="rect">
            <a:avLst/>
          </a:prstGeom>
          <a:noFill/>
        </p:spPr>
        <p:txBody>
          <a:bodyPr wrap="square">
            <a:spAutoFit/>
          </a:bodyPr>
          <a:lstStyle/>
          <a:p>
            <a:r>
              <a:rPr lang="nl-NL" dirty="0"/>
              <a:t>Ze je bestanden  in de map video content</a:t>
            </a:r>
          </a:p>
          <a:p>
            <a:endParaRPr lang="nl-NL" dirty="0"/>
          </a:p>
        </p:txBody>
      </p:sp>
    </p:spTree>
    <p:extLst>
      <p:ext uri="{BB962C8B-B14F-4D97-AF65-F5344CB8AC3E}">
        <p14:creationId xmlns:p14="http://schemas.microsoft.com/office/powerpoint/2010/main" val="1928454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2E8B77-11C4-708C-6706-3706E5C2218B}"/>
              </a:ext>
            </a:extLst>
          </p:cNvPr>
          <p:cNvSpPr>
            <a:spLocks noGrp="1"/>
          </p:cNvSpPr>
          <p:nvPr>
            <p:ph type="title"/>
          </p:nvPr>
        </p:nvSpPr>
        <p:spPr/>
        <p:txBody>
          <a:bodyPr>
            <a:normAutofit fontScale="90000"/>
          </a:bodyPr>
          <a:lstStyle/>
          <a:p>
            <a:r>
              <a:rPr lang="nl-NL" dirty="0"/>
              <a:t>Altijd als je file start. Eerst de content in de </a:t>
            </a:r>
            <a:r>
              <a:rPr lang="nl-NL" dirty="0" err="1"/>
              <a:t>nodes</a:t>
            </a:r>
            <a:r>
              <a:rPr lang="nl-NL" dirty="0"/>
              <a:t> laden.</a:t>
            </a:r>
          </a:p>
        </p:txBody>
      </p:sp>
      <p:pic>
        <p:nvPicPr>
          <p:cNvPr id="7" name="Afbeelding 6" descr="Afbeelding met tekst, schermopname, software, Multimediasoftware&#10;&#10;Automatisch gegenereerde beschrijving">
            <a:extLst>
              <a:ext uri="{FF2B5EF4-FFF2-40B4-BE49-F238E27FC236}">
                <a16:creationId xmlns:a16="http://schemas.microsoft.com/office/drawing/2014/main" id="{F1051DBE-DC5C-AF23-98AF-8F7B152EF8FB}"/>
              </a:ext>
            </a:extLst>
          </p:cNvPr>
          <p:cNvPicPr>
            <a:picLocks noChangeAspect="1"/>
          </p:cNvPicPr>
          <p:nvPr/>
        </p:nvPicPr>
        <p:blipFill>
          <a:blip r:embed="rId2"/>
          <a:stretch>
            <a:fillRect/>
          </a:stretch>
        </p:blipFill>
        <p:spPr>
          <a:xfrm>
            <a:off x="4756289" y="2615237"/>
            <a:ext cx="3856339" cy="3213616"/>
          </a:xfrm>
          <a:prstGeom prst="rect">
            <a:avLst/>
          </a:prstGeom>
        </p:spPr>
      </p:pic>
      <p:sp>
        <p:nvSpPr>
          <p:cNvPr id="8" name="Tekstvak 7">
            <a:extLst>
              <a:ext uri="{FF2B5EF4-FFF2-40B4-BE49-F238E27FC236}">
                <a16:creationId xmlns:a16="http://schemas.microsoft.com/office/drawing/2014/main" id="{FC9829AC-6764-3D8F-1575-6767F31AF061}"/>
              </a:ext>
            </a:extLst>
          </p:cNvPr>
          <p:cNvSpPr txBox="1"/>
          <p:nvPr/>
        </p:nvSpPr>
        <p:spPr>
          <a:xfrm>
            <a:off x="766119" y="2360141"/>
            <a:ext cx="2483708" cy="923330"/>
          </a:xfrm>
          <a:prstGeom prst="rect">
            <a:avLst/>
          </a:prstGeom>
          <a:noFill/>
        </p:spPr>
        <p:txBody>
          <a:bodyPr wrap="square" rtlCol="0">
            <a:spAutoFit/>
          </a:bodyPr>
          <a:lstStyle/>
          <a:p>
            <a:r>
              <a:rPr lang="nl-NL" dirty="0"/>
              <a:t>Selecteer node </a:t>
            </a:r>
          </a:p>
          <a:p>
            <a:r>
              <a:rPr lang="nl-NL" dirty="0" err="1"/>
              <a:t>Blend_content_floor</a:t>
            </a:r>
            <a:r>
              <a:rPr lang="nl-NL" dirty="0"/>
              <a:t> (of  ander gedeelte)</a:t>
            </a:r>
          </a:p>
        </p:txBody>
      </p:sp>
      <p:sp>
        <p:nvSpPr>
          <p:cNvPr id="9" name="Tekstvak 8">
            <a:extLst>
              <a:ext uri="{FF2B5EF4-FFF2-40B4-BE49-F238E27FC236}">
                <a16:creationId xmlns:a16="http://schemas.microsoft.com/office/drawing/2014/main" id="{9FCD0A6B-D961-4706-C104-AEA625892B28}"/>
              </a:ext>
            </a:extLst>
          </p:cNvPr>
          <p:cNvSpPr txBox="1"/>
          <p:nvPr/>
        </p:nvSpPr>
        <p:spPr>
          <a:xfrm>
            <a:off x="8985379" y="3016593"/>
            <a:ext cx="2440502" cy="2308324"/>
          </a:xfrm>
          <a:prstGeom prst="rect">
            <a:avLst/>
          </a:prstGeom>
          <a:noFill/>
        </p:spPr>
        <p:txBody>
          <a:bodyPr wrap="square" rtlCol="0">
            <a:spAutoFit/>
          </a:bodyPr>
          <a:lstStyle/>
          <a:p>
            <a:r>
              <a:rPr lang="nl-NL" dirty="0"/>
              <a:t>In de </a:t>
            </a:r>
            <a:r>
              <a:rPr lang="nl-NL" dirty="0" err="1"/>
              <a:t>parameterbox</a:t>
            </a:r>
            <a:r>
              <a:rPr lang="nl-NL" dirty="0"/>
              <a:t>: - typ de mapnaam waar de content is opgeslagen.</a:t>
            </a:r>
          </a:p>
          <a:p>
            <a:r>
              <a:rPr lang="nl-NL" dirty="0"/>
              <a:t>-Klik vervolgens op </a:t>
            </a:r>
            <a:r>
              <a:rPr lang="nl-NL" b="1" dirty="0" err="1"/>
              <a:t>Pulse</a:t>
            </a:r>
            <a:r>
              <a:rPr lang="nl-NL" dirty="0"/>
              <a:t> bij </a:t>
            </a:r>
            <a:r>
              <a:rPr lang="nl-NL" dirty="0" err="1"/>
              <a:t>Reload</a:t>
            </a:r>
            <a:r>
              <a:rPr lang="nl-NL" dirty="0"/>
              <a:t> Folder om de inhoud te vernieuwen.</a:t>
            </a:r>
          </a:p>
        </p:txBody>
      </p:sp>
      <p:sp>
        <p:nvSpPr>
          <p:cNvPr id="10" name="Ovaal 9">
            <a:extLst>
              <a:ext uri="{FF2B5EF4-FFF2-40B4-BE49-F238E27FC236}">
                <a16:creationId xmlns:a16="http://schemas.microsoft.com/office/drawing/2014/main" id="{9E27EC52-E754-C29C-68F2-578C29077E2E}"/>
              </a:ext>
            </a:extLst>
          </p:cNvPr>
          <p:cNvSpPr/>
          <p:nvPr/>
        </p:nvSpPr>
        <p:spPr>
          <a:xfrm>
            <a:off x="5032195" y="3296599"/>
            <a:ext cx="611430" cy="413951"/>
          </a:xfrm>
          <a:prstGeom prst="ellipse">
            <a:avLst/>
          </a:prstGeom>
          <a:noFill/>
          <a:ln w="41275">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4" name="Rechte verbindingslijn met pijl 13">
            <a:extLst>
              <a:ext uri="{FF2B5EF4-FFF2-40B4-BE49-F238E27FC236}">
                <a16:creationId xmlns:a16="http://schemas.microsoft.com/office/drawing/2014/main" id="{671579AB-3B6A-351E-0FDC-353E210ECE34}"/>
              </a:ext>
            </a:extLst>
          </p:cNvPr>
          <p:cNvCxnSpPr/>
          <p:nvPr/>
        </p:nvCxnSpPr>
        <p:spPr>
          <a:xfrm flipH="1">
            <a:off x="6848638" y="3296599"/>
            <a:ext cx="356798" cy="413951"/>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D569B54A-2374-BE2F-7F9B-30C61060FDDB}"/>
              </a:ext>
            </a:extLst>
          </p:cNvPr>
          <p:cNvSpPr txBox="1"/>
          <p:nvPr/>
        </p:nvSpPr>
        <p:spPr>
          <a:xfrm>
            <a:off x="646670" y="5386030"/>
            <a:ext cx="3369276" cy="1200329"/>
          </a:xfrm>
          <a:prstGeom prst="rect">
            <a:avLst/>
          </a:prstGeom>
          <a:noFill/>
        </p:spPr>
        <p:txBody>
          <a:bodyPr wrap="square" rtlCol="0">
            <a:spAutoFit/>
          </a:bodyPr>
          <a:lstStyle/>
          <a:p>
            <a:r>
              <a:rPr lang="nl-NL" dirty="0" err="1"/>
              <a:t>Window</a:t>
            </a:r>
            <a:r>
              <a:rPr lang="nl-NL" dirty="0"/>
              <a:t>, door, </a:t>
            </a:r>
            <a:r>
              <a:rPr lang="nl-NL" dirty="0" err="1"/>
              <a:t>left</a:t>
            </a:r>
            <a:r>
              <a:rPr lang="nl-NL" dirty="0"/>
              <a:t>, right, floor</a:t>
            </a:r>
          </a:p>
          <a:p>
            <a:r>
              <a:rPr lang="nl-NL" dirty="0"/>
              <a:t>En </a:t>
            </a:r>
          </a:p>
          <a:p>
            <a:r>
              <a:rPr lang="nl-NL" dirty="0"/>
              <a:t>Splitter (als je 1 video over meerdere muren wilt)</a:t>
            </a:r>
          </a:p>
        </p:txBody>
      </p:sp>
      <p:pic>
        <p:nvPicPr>
          <p:cNvPr id="11" name="Picture 10">
            <a:extLst>
              <a:ext uri="{FF2B5EF4-FFF2-40B4-BE49-F238E27FC236}">
                <a16:creationId xmlns:a16="http://schemas.microsoft.com/office/drawing/2014/main" id="{7C0E2126-9DA7-66DD-922F-8C4C3CF083A6}"/>
              </a:ext>
            </a:extLst>
          </p:cNvPr>
          <p:cNvPicPr>
            <a:picLocks noChangeAspect="1"/>
          </p:cNvPicPr>
          <p:nvPr/>
        </p:nvPicPr>
        <p:blipFill>
          <a:blip r:embed="rId3"/>
          <a:stretch>
            <a:fillRect/>
          </a:stretch>
        </p:blipFill>
        <p:spPr>
          <a:xfrm>
            <a:off x="766119" y="3429000"/>
            <a:ext cx="3468130" cy="1483510"/>
          </a:xfrm>
          <a:prstGeom prst="rect">
            <a:avLst/>
          </a:prstGeom>
        </p:spPr>
      </p:pic>
      <p:cxnSp>
        <p:nvCxnSpPr>
          <p:cNvPr id="12" name="Rechte verbindingslijn met pijl 13">
            <a:extLst>
              <a:ext uri="{FF2B5EF4-FFF2-40B4-BE49-F238E27FC236}">
                <a16:creationId xmlns:a16="http://schemas.microsoft.com/office/drawing/2014/main" id="{24200A0C-7EFF-F469-C036-8A92C026A6EC}"/>
              </a:ext>
            </a:extLst>
          </p:cNvPr>
          <p:cNvCxnSpPr>
            <a:cxnSpLocks/>
          </p:cNvCxnSpPr>
          <p:nvPr/>
        </p:nvCxnSpPr>
        <p:spPr>
          <a:xfrm flipH="1" flipV="1">
            <a:off x="7205436" y="4222045"/>
            <a:ext cx="178399" cy="483489"/>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971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F9F96-F0A9-9D5A-4B22-ABEE59342355}"/>
              </a:ext>
            </a:extLst>
          </p:cNvPr>
          <p:cNvSpPr>
            <a:spLocks noGrp="1"/>
          </p:cNvSpPr>
          <p:nvPr>
            <p:ph type="title"/>
          </p:nvPr>
        </p:nvSpPr>
        <p:spPr/>
        <p:txBody>
          <a:bodyPr/>
          <a:lstStyle/>
          <a:p>
            <a:r>
              <a:rPr lang="nl-NL" dirty="0"/>
              <a:t>Verbinden </a:t>
            </a:r>
            <a:r>
              <a:rPr lang="nl-NL" dirty="0" err="1"/>
              <a:t>nodes</a:t>
            </a:r>
            <a:endParaRPr lang="nl-NL" dirty="0"/>
          </a:p>
        </p:txBody>
      </p:sp>
      <p:pic>
        <p:nvPicPr>
          <p:cNvPr id="5" name="Tijdelijke aanduiding voor inhoud 4" descr="Afbeelding met schermopname, Grafische software, Multimediasoftware, 3d-modellering&#10;&#10;Automatisch gegenereerde beschrijving">
            <a:extLst>
              <a:ext uri="{FF2B5EF4-FFF2-40B4-BE49-F238E27FC236}">
                <a16:creationId xmlns:a16="http://schemas.microsoft.com/office/drawing/2014/main" id="{8A16828E-7F8C-59B3-33BB-AE5631937F80}"/>
              </a:ext>
            </a:extLst>
          </p:cNvPr>
          <p:cNvPicPr>
            <a:picLocks noGrp="1" noChangeAspect="1"/>
          </p:cNvPicPr>
          <p:nvPr>
            <p:ph idx="1"/>
          </p:nvPr>
        </p:nvPicPr>
        <p:blipFill>
          <a:blip r:embed="rId2"/>
          <a:stretch>
            <a:fillRect/>
          </a:stretch>
        </p:blipFill>
        <p:spPr>
          <a:xfrm>
            <a:off x="1115759" y="1728216"/>
            <a:ext cx="10167937" cy="2843730"/>
          </a:xfrm>
        </p:spPr>
      </p:pic>
      <p:cxnSp>
        <p:nvCxnSpPr>
          <p:cNvPr id="6" name="Rechte verbindingslijn met pijl 5">
            <a:extLst>
              <a:ext uri="{FF2B5EF4-FFF2-40B4-BE49-F238E27FC236}">
                <a16:creationId xmlns:a16="http://schemas.microsoft.com/office/drawing/2014/main" id="{B56FF5E1-226F-1FFD-E901-E6C4383A713D}"/>
              </a:ext>
            </a:extLst>
          </p:cNvPr>
          <p:cNvCxnSpPr>
            <a:cxnSpLocks/>
          </p:cNvCxnSpPr>
          <p:nvPr/>
        </p:nvCxnSpPr>
        <p:spPr>
          <a:xfrm flipH="1" flipV="1">
            <a:off x="3571102" y="3114767"/>
            <a:ext cx="1717590" cy="206271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kstvak 7">
            <a:extLst>
              <a:ext uri="{FF2B5EF4-FFF2-40B4-BE49-F238E27FC236}">
                <a16:creationId xmlns:a16="http://schemas.microsoft.com/office/drawing/2014/main" id="{DE86C3E1-3A42-765B-64EB-C546589916B9}"/>
              </a:ext>
            </a:extLst>
          </p:cNvPr>
          <p:cNvSpPr txBox="1"/>
          <p:nvPr/>
        </p:nvSpPr>
        <p:spPr>
          <a:xfrm>
            <a:off x="3715924" y="5751522"/>
            <a:ext cx="2483708" cy="646331"/>
          </a:xfrm>
          <a:prstGeom prst="rect">
            <a:avLst/>
          </a:prstGeom>
          <a:noFill/>
        </p:spPr>
        <p:txBody>
          <a:bodyPr wrap="square" rtlCol="0">
            <a:spAutoFit/>
          </a:bodyPr>
          <a:lstStyle/>
          <a:p>
            <a:r>
              <a:rPr lang="nl-NL" dirty="0"/>
              <a:t>Click &amp; drag om te  verbinden</a:t>
            </a:r>
          </a:p>
        </p:txBody>
      </p:sp>
      <p:cxnSp>
        <p:nvCxnSpPr>
          <p:cNvPr id="9" name="Rechte verbindingslijn met pijl 8">
            <a:extLst>
              <a:ext uri="{FF2B5EF4-FFF2-40B4-BE49-F238E27FC236}">
                <a16:creationId xmlns:a16="http://schemas.microsoft.com/office/drawing/2014/main" id="{8F6B99F0-8059-AC73-9FF8-8C00A073D54A}"/>
              </a:ext>
            </a:extLst>
          </p:cNvPr>
          <p:cNvCxnSpPr>
            <a:cxnSpLocks/>
          </p:cNvCxnSpPr>
          <p:nvPr/>
        </p:nvCxnSpPr>
        <p:spPr>
          <a:xfrm flipV="1">
            <a:off x="5441092" y="3719384"/>
            <a:ext cx="4456670" cy="1610497"/>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kstvak 10">
            <a:extLst>
              <a:ext uri="{FF2B5EF4-FFF2-40B4-BE49-F238E27FC236}">
                <a16:creationId xmlns:a16="http://schemas.microsoft.com/office/drawing/2014/main" id="{A631F4D5-8F32-4DF2-0F2B-9363953C75E6}"/>
              </a:ext>
            </a:extLst>
          </p:cNvPr>
          <p:cNvSpPr txBox="1"/>
          <p:nvPr/>
        </p:nvSpPr>
        <p:spPr>
          <a:xfrm>
            <a:off x="7414054" y="5329881"/>
            <a:ext cx="2483708" cy="1477328"/>
          </a:xfrm>
          <a:prstGeom prst="rect">
            <a:avLst/>
          </a:prstGeom>
          <a:noFill/>
        </p:spPr>
        <p:txBody>
          <a:bodyPr wrap="square" rtlCol="0">
            <a:spAutoFit/>
          </a:bodyPr>
          <a:lstStyle/>
          <a:p>
            <a:r>
              <a:rPr lang="nl-NL" dirty="0"/>
              <a:t>Zorg dat de juiste content </a:t>
            </a:r>
            <a:r>
              <a:rPr lang="nl-NL" dirty="0" err="1"/>
              <a:t>nodes</a:t>
            </a:r>
            <a:r>
              <a:rPr lang="nl-NL" dirty="0"/>
              <a:t>  met de juiste </a:t>
            </a:r>
            <a:r>
              <a:rPr lang="nl-NL" dirty="0" err="1"/>
              <a:t>inputs</a:t>
            </a:r>
            <a:r>
              <a:rPr lang="nl-NL" dirty="0"/>
              <a:t> voor de muren zijn verbonden</a:t>
            </a:r>
          </a:p>
        </p:txBody>
      </p:sp>
    </p:spTree>
    <p:extLst>
      <p:ext uri="{BB962C8B-B14F-4D97-AF65-F5344CB8AC3E}">
        <p14:creationId xmlns:p14="http://schemas.microsoft.com/office/powerpoint/2010/main" val="3723179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125EF-7357-54DE-28C2-583C031DD12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C459EF4-766D-C3ED-DDF2-8C8515092142}"/>
              </a:ext>
            </a:extLst>
          </p:cNvPr>
          <p:cNvSpPr>
            <a:spLocks noGrp="1"/>
          </p:cNvSpPr>
          <p:nvPr>
            <p:ph type="title"/>
          </p:nvPr>
        </p:nvSpPr>
        <p:spPr/>
        <p:txBody>
          <a:bodyPr/>
          <a:lstStyle/>
          <a:p>
            <a:r>
              <a:rPr lang="nl-NL" dirty="0"/>
              <a:t>Afspelen</a:t>
            </a:r>
          </a:p>
        </p:txBody>
      </p:sp>
      <p:sp>
        <p:nvSpPr>
          <p:cNvPr id="3" name="Tijdelijke aanduiding voor inhoud 2">
            <a:extLst>
              <a:ext uri="{FF2B5EF4-FFF2-40B4-BE49-F238E27FC236}">
                <a16:creationId xmlns:a16="http://schemas.microsoft.com/office/drawing/2014/main" id="{FFE7732F-7282-99FA-2B17-531F71197214}"/>
              </a:ext>
            </a:extLst>
          </p:cNvPr>
          <p:cNvSpPr>
            <a:spLocks noGrp="1"/>
          </p:cNvSpPr>
          <p:nvPr>
            <p:ph idx="1"/>
          </p:nvPr>
        </p:nvSpPr>
        <p:spPr>
          <a:xfrm>
            <a:off x="1115568" y="2478024"/>
            <a:ext cx="4309048" cy="3694176"/>
          </a:xfrm>
        </p:spPr>
        <p:txBody>
          <a:bodyPr/>
          <a:lstStyle/>
          <a:p>
            <a:r>
              <a:rPr lang="nl-NL" dirty="0"/>
              <a:t>Sluit HDMI aan. </a:t>
            </a:r>
          </a:p>
          <a:p>
            <a:pPr marL="0" indent="0">
              <a:buNone/>
            </a:pPr>
            <a:endParaRPr lang="nl-NL" dirty="0"/>
          </a:p>
          <a:p>
            <a:pPr marL="0" indent="0">
              <a:buNone/>
            </a:pPr>
            <a:r>
              <a:rPr lang="nl-NL" dirty="0"/>
              <a:t>Zorg dat je </a:t>
            </a:r>
            <a:r>
              <a:rPr lang="nl-NL" dirty="0" err="1"/>
              <a:t>slect</a:t>
            </a:r>
            <a:r>
              <a:rPr lang="nl-NL" dirty="0"/>
              <a:t> 2 </a:t>
            </a:r>
            <a:r>
              <a:rPr lang="nl-NL" dirty="0" err="1"/>
              <a:t>schrmen</a:t>
            </a:r>
            <a:r>
              <a:rPr lang="nl-NL" dirty="0"/>
              <a:t> heeft “uitgebreid scherm”</a:t>
            </a:r>
            <a:br>
              <a:rPr lang="nl-NL" dirty="0"/>
            </a:br>
            <a:r>
              <a:rPr lang="nl-NL" dirty="0"/>
              <a:t>geselecteerd  is en dat je computer de “</a:t>
            </a:r>
            <a:r>
              <a:rPr lang="nl-NL" dirty="0" err="1"/>
              <a:t>primary</a:t>
            </a:r>
            <a:r>
              <a:rPr lang="nl-NL" dirty="0"/>
              <a:t>” scherm is</a:t>
            </a:r>
          </a:p>
        </p:txBody>
      </p:sp>
      <p:pic>
        <p:nvPicPr>
          <p:cNvPr id="5" name="Afbeelding 4" descr="Afbeelding met software, Multimediasoftware, tekst, Grafische software&#10;&#10;Automatisch gegenereerde beschrijving">
            <a:extLst>
              <a:ext uri="{FF2B5EF4-FFF2-40B4-BE49-F238E27FC236}">
                <a16:creationId xmlns:a16="http://schemas.microsoft.com/office/drawing/2014/main" id="{E2CF05C1-80F4-35B6-19EB-FDDCA8887B16}"/>
              </a:ext>
            </a:extLst>
          </p:cNvPr>
          <p:cNvPicPr>
            <a:picLocks noChangeAspect="1"/>
          </p:cNvPicPr>
          <p:nvPr/>
        </p:nvPicPr>
        <p:blipFill rotWithShape="1">
          <a:blip r:embed="rId2"/>
          <a:srcRect l="22372" r="416"/>
          <a:stretch/>
        </p:blipFill>
        <p:spPr>
          <a:xfrm>
            <a:off x="5609967" y="1138428"/>
            <a:ext cx="6001157" cy="5428962"/>
          </a:xfrm>
          <a:prstGeom prst="rect">
            <a:avLst/>
          </a:prstGeom>
        </p:spPr>
      </p:pic>
    </p:spTree>
    <p:extLst>
      <p:ext uri="{BB962C8B-B14F-4D97-AF65-F5344CB8AC3E}">
        <p14:creationId xmlns:p14="http://schemas.microsoft.com/office/powerpoint/2010/main" val="915771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39339-40B0-4139-AB0F-24935BF31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43BBF-A616-5729-254F-A68F1C6E8ABE}"/>
              </a:ext>
            </a:extLst>
          </p:cNvPr>
          <p:cNvSpPr>
            <a:spLocks noGrp="1"/>
          </p:cNvSpPr>
          <p:nvPr>
            <p:ph type="title"/>
          </p:nvPr>
        </p:nvSpPr>
        <p:spPr>
          <a:xfrm>
            <a:off x="1046746" y="641850"/>
            <a:ext cx="3537285" cy="1535865"/>
          </a:xfrm>
        </p:spPr>
        <p:txBody>
          <a:bodyPr>
            <a:normAutofit/>
          </a:bodyPr>
          <a:lstStyle/>
          <a:p>
            <a:r>
              <a:rPr lang="en-US" sz="3200"/>
              <a:t>Afspelen</a:t>
            </a:r>
            <a:endParaRPr lang="en-NL" sz="3200"/>
          </a:p>
        </p:txBody>
      </p:sp>
      <p:sp>
        <p:nvSpPr>
          <p:cNvPr id="3" name="Content Placeholder 2">
            <a:extLst>
              <a:ext uri="{FF2B5EF4-FFF2-40B4-BE49-F238E27FC236}">
                <a16:creationId xmlns:a16="http://schemas.microsoft.com/office/drawing/2014/main" id="{2A91BA90-5646-CAAB-C099-E5B5021A20D1}"/>
              </a:ext>
            </a:extLst>
          </p:cNvPr>
          <p:cNvSpPr>
            <a:spLocks noGrp="1"/>
          </p:cNvSpPr>
          <p:nvPr>
            <p:ph idx="1"/>
          </p:nvPr>
        </p:nvSpPr>
        <p:spPr>
          <a:xfrm>
            <a:off x="5351164" y="641850"/>
            <a:ext cx="6002636" cy="1535865"/>
          </a:xfrm>
        </p:spPr>
        <p:txBody>
          <a:bodyPr anchor="ctr">
            <a:normAutofit/>
          </a:bodyPr>
          <a:lstStyle/>
          <a:p>
            <a:r>
              <a:rPr lang="en-US" sz="1800" dirty="0"/>
              <a:t>Nu </a:t>
            </a:r>
            <a:r>
              <a:rPr lang="en-US" sz="1800" dirty="0" err="1"/>
              <a:t>kan</a:t>
            </a:r>
            <a:r>
              <a:rPr lang="en-US" sz="1800" dirty="0"/>
              <a:t> je de content met de virtual </a:t>
            </a:r>
            <a:r>
              <a:rPr lang="en-US" sz="1800" dirty="0" err="1"/>
              <a:t>enviroment</a:t>
            </a:r>
            <a:r>
              <a:rPr lang="en-US" sz="1800" dirty="0"/>
              <a:t> </a:t>
            </a:r>
            <a:r>
              <a:rPr lang="en-US" sz="1800" dirty="0" err="1"/>
              <a:t>testen</a:t>
            </a:r>
            <a:endParaRPr lang="en-US" sz="1800" dirty="0"/>
          </a:p>
          <a:p>
            <a:r>
              <a:rPr lang="en-US" sz="1800" dirty="0"/>
              <a:t>Of direct </a:t>
            </a:r>
            <a:r>
              <a:rPr lang="en-US" sz="1800" dirty="0" err="1"/>
              <a:t>naar</a:t>
            </a:r>
            <a:r>
              <a:rPr lang="en-US" sz="1800" dirty="0"/>
              <a:t> de </a:t>
            </a:r>
            <a:r>
              <a:rPr lang="en-US" sz="1800" dirty="0" err="1"/>
              <a:t>ruimte</a:t>
            </a:r>
            <a:r>
              <a:rPr lang="en-US" sz="1800" dirty="0"/>
              <a:t> </a:t>
            </a:r>
            <a:r>
              <a:rPr lang="en-US" sz="1800" dirty="0" err="1"/>
              <a:t>projecteren</a:t>
            </a:r>
            <a:endParaRPr lang="en-NL" sz="1800" dirty="0"/>
          </a:p>
        </p:txBody>
      </p:sp>
      <p:pic>
        <p:nvPicPr>
          <p:cNvPr id="5" name="Picture 4">
            <a:extLst>
              <a:ext uri="{FF2B5EF4-FFF2-40B4-BE49-F238E27FC236}">
                <a16:creationId xmlns:a16="http://schemas.microsoft.com/office/drawing/2014/main" id="{44950FB3-C1EC-0B94-EC32-BFB4E5FC5D52}"/>
              </a:ext>
            </a:extLst>
          </p:cNvPr>
          <p:cNvPicPr>
            <a:picLocks noChangeAspect="1"/>
          </p:cNvPicPr>
          <p:nvPr/>
        </p:nvPicPr>
        <p:blipFill>
          <a:blip r:embed="rId2"/>
          <a:srcRect r="13479" b="-1"/>
          <a:stretch/>
        </p:blipFill>
        <p:spPr>
          <a:xfrm>
            <a:off x="554416" y="2731167"/>
            <a:ext cx="11167447" cy="3484983"/>
          </a:xfrm>
          <a:prstGeom prst="rect">
            <a:avLst/>
          </a:prstGeom>
        </p:spPr>
      </p:pic>
    </p:spTree>
    <p:extLst>
      <p:ext uri="{BB962C8B-B14F-4D97-AF65-F5344CB8AC3E}">
        <p14:creationId xmlns:p14="http://schemas.microsoft.com/office/powerpoint/2010/main" val="2623913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B6010-4107-8B54-A1D4-29E682FC35E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8CD857-50C6-5EDB-4488-BC65481029F5}"/>
              </a:ext>
            </a:extLst>
          </p:cNvPr>
          <p:cNvSpPr>
            <a:spLocks noGrp="1"/>
          </p:cNvSpPr>
          <p:nvPr>
            <p:ph type="title"/>
          </p:nvPr>
        </p:nvSpPr>
        <p:spPr/>
        <p:txBody>
          <a:bodyPr/>
          <a:lstStyle/>
          <a:p>
            <a:r>
              <a:rPr lang="en-US" dirty="0"/>
              <a:t>Immersive Lab Template</a:t>
            </a:r>
            <a:endParaRPr lang="en-NL" dirty="0"/>
          </a:p>
        </p:txBody>
      </p:sp>
      <p:sp>
        <p:nvSpPr>
          <p:cNvPr id="5" name="Text Placeholder 4">
            <a:extLst>
              <a:ext uri="{FF2B5EF4-FFF2-40B4-BE49-F238E27FC236}">
                <a16:creationId xmlns:a16="http://schemas.microsoft.com/office/drawing/2014/main" id="{58AC7F90-2822-5830-AC56-F77B96182D78}"/>
              </a:ext>
            </a:extLst>
          </p:cNvPr>
          <p:cNvSpPr>
            <a:spLocks noGrp="1"/>
          </p:cNvSpPr>
          <p:nvPr>
            <p:ph type="body" idx="1"/>
          </p:nvPr>
        </p:nvSpPr>
        <p:spPr>
          <a:xfrm>
            <a:off x="841248" y="5088064"/>
            <a:ext cx="10607040" cy="585216"/>
          </a:xfrm>
        </p:spPr>
        <p:txBody>
          <a:bodyPr/>
          <a:lstStyle/>
          <a:p>
            <a:r>
              <a:rPr lang="en-US" dirty="0"/>
              <a:t>Advanced II - </a:t>
            </a:r>
            <a:r>
              <a:rPr lang="en-US" dirty="0" err="1"/>
              <a:t>Interactieviteit</a:t>
            </a:r>
            <a:endParaRPr lang="en-NL" dirty="0"/>
          </a:p>
        </p:txBody>
      </p:sp>
    </p:spTree>
    <p:extLst>
      <p:ext uri="{BB962C8B-B14F-4D97-AF65-F5344CB8AC3E}">
        <p14:creationId xmlns:p14="http://schemas.microsoft.com/office/powerpoint/2010/main" val="3931518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1F53C-C5DD-7495-4E33-F393FBDE2C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676498-A9B9-9629-FC02-2B7EAADC16C9}"/>
              </a:ext>
            </a:extLst>
          </p:cNvPr>
          <p:cNvSpPr>
            <a:spLocks noGrp="1"/>
          </p:cNvSpPr>
          <p:nvPr>
            <p:ph type="title"/>
          </p:nvPr>
        </p:nvSpPr>
        <p:spPr/>
        <p:txBody>
          <a:bodyPr/>
          <a:lstStyle/>
          <a:p>
            <a:r>
              <a:rPr lang="en-US" dirty="0" err="1"/>
              <a:t>Hoofdstuk</a:t>
            </a:r>
            <a:r>
              <a:rPr lang="en-US" dirty="0"/>
              <a:t> intro</a:t>
            </a:r>
            <a:endParaRPr lang="en-NL" dirty="0"/>
          </a:p>
        </p:txBody>
      </p:sp>
      <p:sp>
        <p:nvSpPr>
          <p:cNvPr id="5" name="Content Placeholder 4">
            <a:extLst>
              <a:ext uri="{FF2B5EF4-FFF2-40B4-BE49-F238E27FC236}">
                <a16:creationId xmlns:a16="http://schemas.microsoft.com/office/drawing/2014/main" id="{D9F593FA-BCA0-5109-1287-F2D2D97265FB}"/>
              </a:ext>
            </a:extLst>
          </p:cNvPr>
          <p:cNvSpPr>
            <a:spLocks noGrp="1"/>
          </p:cNvSpPr>
          <p:nvPr>
            <p:ph idx="1"/>
          </p:nvPr>
        </p:nvSpPr>
        <p:spPr/>
        <p:txBody>
          <a:bodyPr/>
          <a:lstStyle/>
          <a:p>
            <a:pPr marL="0" indent="0">
              <a:buNone/>
            </a:pPr>
            <a:r>
              <a:rPr lang="nl-NL" dirty="0"/>
              <a:t>In dit hoofdstuk leer je hoe je </a:t>
            </a:r>
            <a:r>
              <a:rPr lang="nl-NL" dirty="0" err="1"/>
              <a:t>TouchDesigner</a:t>
            </a:r>
            <a:r>
              <a:rPr lang="nl-NL" dirty="0"/>
              <a:t> kunt gebruiken om interactieve content in het </a:t>
            </a:r>
            <a:r>
              <a:rPr lang="nl-NL" dirty="0" err="1"/>
              <a:t>Immersive</a:t>
            </a:r>
            <a:r>
              <a:rPr lang="nl-NL" dirty="0"/>
              <a:t> Lab te projecteren.</a:t>
            </a:r>
          </a:p>
          <a:p>
            <a:pPr marL="0" indent="0">
              <a:buNone/>
            </a:pPr>
            <a:endParaRPr lang="nl-NL" dirty="0"/>
          </a:p>
        </p:txBody>
      </p:sp>
    </p:spTree>
    <p:extLst>
      <p:ext uri="{BB962C8B-B14F-4D97-AF65-F5344CB8AC3E}">
        <p14:creationId xmlns:p14="http://schemas.microsoft.com/office/powerpoint/2010/main" val="2862433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2E7DBC-637A-1CE4-1DAA-07136CA68961}"/>
              </a:ext>
            </a:extLst>
          </p:cNvPr>
          <p:cNvSpPr>
            <a:spLocks noGrp="1"/>
          </p:cNvSpPr>
          <p:nvPr>
            <p:ph type="title"/>
          </p:nvPr>
        </p:nvSpPr>
        <p:spPr>
          <a:xfrm>
            <a:off x="841248" y="1683169"/>
            <a:ext cx="4068849" cy="4148586"/>
          </a:xfrm>
        </p:spPr>
        <p:txBody>
          <a:bodyPr anchor="t">
            <a:normAutofit/>
          </a:bodyPr>
          <a:lstStyle/>
          <a:p>
            <a:r>
              <a:rPr lang="en-US" sz="4800"/>
              <a:t>Disclaimer</a:t>
            </a:r>
            <a:endParaRPr lang="en-NL" sz="4800"/>
          </a:p>
        </p:txBody>
      </p:sp>
      <p:sp>
        <p:nvSpPr>
          <p:cNvPr id="3" name="Content Placeholder 2">
            <a:extLst>
              <a:ext uri="{FF2B5EF4-FFF2-40B4-BE49-F238E27FC236}">
                <a16:creationId xmlns:a16="http://schemas.microsoft.com/office/drawing/2014/main" id="{AD520475-B39A-EF83-ECE7-202AE2AFF1D7}"/>
              </a:ext>
            </a:extLst>
          </p:cNvPr>
          <p:cNvSpPr>
            <a:spLocks noGrp="1"/>
          </p:cNvSpPr>
          <p:nvPr>
            <p:ph idx="1"/>
          </p:nvPr>
        </p:nvSpPr>
        <p:spPr>
          <a:xfrm>
            <a:off x="5532504" y="1683170"/>
            <a:ext cx="5818248" cy="4148585"/>
          </a:xfrm>
        </p:spPr>
        <p:txBody>
          <a:bodyPr>
            <a:normAutofit/>
          </a:bodyPr>
          <a:lstStyle/>
          <a:p>
            <a:pPr marL="0" indent="0">
              <a:buNone/>
            </a:pPr>
            <a:r>
              <a:rPr lang="nl-NL" sz="2000" dirty="0"/>
              <a:t>Op dit moment zijn er geen camera's of sensoren in het </a:t>
            </a:r>
            <a:r>
              <a:rPr lang="nl-NL" sz="2000" dirty="0" err="1"/>
              <a:t>Immersive</a:t>
            </a:r>
            <a:r>
              <a:rPr lang="nl-NL" sz="2000" dirty="0"/>
              <a:t> Lab geïnstalleerd. </a:t>
            </a:r>
          </a:p>
          <a:p>
            <a:pPr marL="0" indent="0">
              <a:buNone/>
            </a:pPr>
            <a:r>
              <a:rPr lang="nl-NL" sz="2000" dirty="0"/>
              <a:t>Daarom moet je bij interactief werk altijd je eigen sensoren en camera’s meenemen en goed nadenken over hoe en waar je deze in de ruimte plaatst.</a:t>
            </a:r>
          </a:p>
          <a:p>
            <a:pPr marL="0" indent="0">
              <a:buNone/>
            </a:pPr>
            <a:r>
              <a:rPr lang="nl-NL" sz="2000" dirty="0"/>
              <a:t>Het bepalen van de exacte positie van bezoekers in de ruimte met een camera of andere sensoren is een uitdaging. Wees daarom creatief en flexibel om het maximale uit je installatie te halen.</a:t>
            </a:r>
            <a:endParaRPr lang="en-NL" sz="2000" dirty="0"/>
          </a:p>
        </p:txBody>
      </p:sp>
      <p:sp>
        <p:nvSpPr>
          <p:cNvPr id="21" name="Rectangle 2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466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3FF465-2706-C5C5-F13C-B9B41772B1DA}"/>
              </a:ext>
            </a:extLst>
          </p:cNvPr>
          <p:cNvSpPr>
            <a:spLocks noGrp="1"/>
          </p:cNvSpPr>
          <p:nvPr>
            <p:ph type="title"/>
          </p:nvPr>
        </p:nvSpPr>
        <p:spPr/>
        <p:txBody>
          <a:bodyPr/>
          <a:lstStyle/>
          <a:p>
            <a:r>
              <a:rPr lang="en-US" dirty="0" err="1"/>
              <a:t>Hoofdstuk</a:t>
            </a:r>
            <a:r>
              <a:rPr lang="en-US" dirty="0"/>
              <a:t> Intro</a:t>
            </a:r>
            <a:endParaRPr lang="en-NL" dirty="0"/>
          </a:p>
        </p:txBody>
      </p:sp>
      <p:sp>
        <p:nvSpPr>
          <p:cNvPr id="5" name="Content Placeholder 4">
            <a:extLst>
              <a:ext uri="{FF2B5EF4-FFF2-40B4-BE49-F238E27FC236}">
                <a16:creationId xmlns:a16="http://schemas.microsoft.com/office/drawing/2014/main" id="{2486872F-B8B3-79B3-1CE1-4BCD7D52B00A}"/>
              </a:ext>
            </a:extLst>
          </p:cNvPr>
          <p:cNvSpPr>
            <a:spLocks noGrp="1"/>
          </p:cNvSpPr>
          <p:nvPr>
            <p:ph idx="1"/>
          </p:nvPr>
        </p:nvSpPr>
        <p:spPr/>
        <p:txBody>
          <a:bodyPr/>
          <a:lstStyle/>
          <a:p>
            <a:pPr marL="0" indent="0">
              <a:buNone/>
            </a:pPr>
            <a:r>
              <a:rPr lang="nl-NL" noProof="0" dirty="0"/>
              <a:t>In dit hoofdstuk leer je hoe je mediabestanden kunt gebruiken met de </a:t>
            </a:r>
            <a:r>
              <a:rPr lang="nl-NL" noProof="0" dirty="0" err="1"/>
              <a:t>TouchDesigner</a:t>
            </a:r>
            <a:r>
              <a:rPr lang="nl-NL" noProof="0" dirty="0"/>
              <a:t> </a:t>
            </a:r>
            <a:r>
              <a:rPr lang="nl-NL" noProof="0" dirty="0" err="1"/>
              <a:t>Immersive</a:t>
            </a:r>
            <a:r>
              <a:rPr lang="nl-NL" noProof="0" dirty="0"/>
              <a:t> Lab Template.</a:t>
            </a:r>
          </a:p>
        </p:txBody>
      </p:sp>
    </p:spTree>
    <p:extLst>
      <p:ext uri="{BB962C8B-B14F-4D97-AF65-F5344CB8AC3E}">
        <p14:creationId xmlns:p14="http://schemas.microsoft.com/office/powerpoint/2010/main" val="1493817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BA9408-DF12-7F75-9FBE-CCB3F806F663}"/>
              </a:ext>
            </a:extLst>
          </p:cNvPr>
          <p:cNvSpPr>
            <a:spLocks noGrp="1"/>
          </p:cNvSpPr>
          <p:nvPr>
            <p:ph type="title"/>
          </p:nvPr>
        </p:nvSpPr>
        <p:spPr/>
        <p:txBody>
          <a:bodyPr/>
          <a:lstStyle/>
          <a:p>
            <a:r>
              <a:rPr lang="nl-NL" dirty="0" err="1"/>
              <a:t>Immersive</a:t>
            </a:r>
            <a:r>
              <a:rPr lang="nl-NL" dirty="0"/>
              <a:t> </a:t>
            </a:r>
            <a:r>
              <a:rPr lang="nl-NL" dirty="0" err="1"/>
              <a:t>tech</a:t>
            </a:r>
            <a:r>
              <a:rPr lang="nl-NL" dirty="0"/>
              <a:t> input output</a:t>
            </a:r>
          </a:p>
        </p:txBody>
      </p:sp>
      <p:sp>
        <p:nvSpPr>
          <p:cNvPr id="4" name="Afgeronde rechthoek 3">
            <a:extLst>
              <a:ext uri="{FF2B5EF4-FFF2-40B4-BE49-F238E27FC236}">
                <a16:creationId xmlns:a16="http://schemas.microsoft.com/office/drawing/2014/main" id="{17FA90D9-8060-28C9-906A-EBAED3E1CA47}"/>
              </a:ext>
            </a:extLst>
          </p:cNvPr>
          <p:cNvSpPr/>
          <p:nvPr/>
        </p:nvSpPr>
        <p:spPr>
          <a:xfrm>
            <a:off x="630621" y="2081048"/>
            <a:ext cx="2343807" cy="396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INPUT</a:t>
            </a:r>
          </a:p>
        </p:txBody>
      </p:sp>
      <p:sp>
        <p:nvSpPr>
          <p:cNvPr id="5" name="Afgeronde rechthoek 4">
            <a:extLst>
              <a:ext uri="{FF2B5EF4-FFF2-40B4-BE49-F238E27FC236}">
                <a16:creationId xmlns:a16="http://schemas.microsoft.com/office/drawing/2014/main" id="{A7A36F5A-2886-1095-F987-2705AB4E0C15}"/>
              </a:ext>
            </a:extLst>
          </p:cNvPr>
          <p:cNvSpPr/>
          <p:nvPr/>
        </p:nvSpPr>
        <p:spPr>
          <a:xfrm>
            <a:off x="4608786" y="2081048"/>
            <a:ext cx="2343807" cy="396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PROCESS</a:t>
            </a:r>
          </a:p>
        </p:txBody>
      </p:sp>
      <p:sp>
        <p:nvSpPr>
          <p:cNvPr id="6" name="Afgeronde rechthoek 5">
            <a:extLst>
              <a:ext uri="{FF2B5EF4-FFF2-40B4-BE49-F238E27FC236}">
                <a16:creationId xmlns:a16="http://schemas.microsoft.com/office/drawing/2014/main" id="{015F0628-D2C1-4DE1-F96E-E08A8729100C}"/>
              </a:ext>
            </a:extLst>
          </p:cNvPr>
          <p:cNvSpPr/>
          <p:nvPr/>
        </p:nvSpPr>
        <p:spPr>
          <a:xfrm>
            <a:off x="8995069" y="2081048"/>
            <a:ext cx="2343807" cy="396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OUTPUT</a:t>
            </a:r>
          </a:p>
        </p:txBody>
      </p:sp>
      <p:sp>
        <p:nvSpPr>
          <p:cNvPr id="7" name="Rechthoek 6">
            <a:extLst>
              <a:ext uri="{FF2B5EF4-FFF2-40B4-BE49-F238E27FC236}">
                <a16:creationId xmlns:a16="http://schemas.microsoft.com/office/drawing/2014/main" id="{9C85B95F-22B3-B2F3-F5D0-51E502CBA488}"/>
              </a:ext>
            </a:extLst>
          </p:cNvPr>
          <p:cNvSpPr/>
          <p:nvPr/>
        </p:nvSpPr>
        <p:spPr>
          <a:xfrm>
            <a:off x="4608786" y="2830856"/>
            <a:ext cx="2254469" cy="2869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nl-NL" sz="1600" dirty="0"/>
              <a:t>Computer software:</a:t>
            </a:r>
          </a:p>
          <a:p>
            <a:endParaRPr lang="nl-NL" sz="1600" dirty="0"/>
          </a:p>
          <a:p>
            <a:r>
              <a:rPr lang="nl-NL" sz="1600" dirty="0" err="1"/>
              <a:t>Unity</a:t>
            </a:r>
            <a:endParaRPr lang="nl-NL" sz="1600" dirty="0"/>
          </a:p>
          <a:p>
            <a:r>
              <a:rPr lang="nl-NL" sz="1600" dirty="0"/>
              <a:t>Touchdesigner</a:t>
            </a:r>
          </a:p>
          <a:p>
            <a:r>
              <a:rPr lang="nl-NL" sz="1600" dirty="0" err="1"/>
              <a:t>Unreal</a:t>
            </a:r>
            <a:endParaRPr lang="nl-NL" sz="1600" dirty="0"/>
          </a:p>
          <a:p>
            <a:r>
              <a:rPr lang="nl-NL" sz="1600" dirty="0" err="1"/>
              <a:t>MadMapper</a:t>
            </a:r>
            <a:r>
              <a:rPr lang="nl-NL" sz="1600" dirty="0"/>
              <a:t> </a:t>
            </a:r>
          </a:p>
          <a:p>
            <a:r>
              <a:rPr lang="nl-NL" sz="1600" dirty="0"/>
              <a:t>AI tools</a:t>
            </a:r>
          </a:p>
          <a:p>
            <a:r>
              <a:rPr lang="nl-NL" sz="1600" dirty="0" err="1"/>
              <a:t>Ableton</a:t>
            </a:r>
            <a:endParaRPr lang="nl-NL" sz="1600" dirty="0"/>
          </a:p>
          <a:p>
            <a:r>
              <a:rPr lang="nl-NL" sz="1600" dirty="0"/>
              <a:t>3D audio</a:t>
            </a:r>
          </a:p>
          <a:p>
            <a:endParaRPr lang="nl-NL" sz="1600" dirty="0"/>
          </a:p>
          <a:p>
            <a:r>
              <a:rPr lang="nl-NL" sz="1600" dirty="0"/>
              <a:t>Vele andere</a:t>
            </a:r>
          </a:p>
        </p:txBody>
      </p:sp>
      <p:sp>
        <p:nvSpPr>
          <p:cNvPr id="8" name="Rechthoek 7">
            <a:extLst>
              <a:ext uri="{FF2B5EF4-FFF2-40B4-BE49-F238E27FC236}">
                <a16:creationId xmlns:a16="http://schemas.microsoft.com/office/drawing/2014/main" id="{6418E8CD-6476-61F1-21AF-49509D0763F9}"/>
              </a:ext>
            </a:extLst>
          </p:cNvPr>
          <p:cNvSpPr/>
          <p:nvPr/>
        </p:nvSpPr>
        <p:spPr>
          <a:xfrm>
            <a:off x="675289" y="2830857"/>
            <a:ext cx="2254469" cy="2869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nl-NL" sz="1600" dirty="0"/>
              <a:t>Camera</a:t>
            </a:r>
          </a:p>
          <a:p>
            <a:r>
              <a:rPr lang="nl-NL" sz="1600" dirty="0"/>
              <a:t>Motion Tracking</a:t>
            </a:r>
          </a:p>
          <a:p>
            <a:r>
              <a:rPr lang="nl-NL" sz="1600" dirty="0"/>
              <a:t>Audio / </a:t>
            </a:r>
            <a:r>
              <a:rPr lang="nl-NL" sz="1600" dirty="0" err="1"/>
              <a:t>Mic</a:t>
            </a:r>
            <a:endParaRPr lang="nl-NL" sz="1600" dirty="0"/>
          </a:p>
          <a:p>
            <a:r>
              <a:rPr lang="nl-NL" sz="1600" dirty="0"/>
              <a:t>Sensors</a:t>
            </a:r>
          </a:p>
          <a:p>
            <a:r>
              <a:rPr lang="nl-NL" sz="1600" dirty="0"/>
              <a:t>Data</a:t>
            </a:r>
          </a:p>
          <a:p>
            <a:r>
              <a:rPr lang="nl-NL" sz="1600" dirty="0"/>
              <a:t>Interfaces</a:t>
            </a:r>
          </a:p>
          <a:p>
            <a:r>
              <a:rPr lang="nl-NL" sz="1600" dirty="0"/>
              <a:t>Telefoon</a:t>
            </a:r>
          </a:p>
          <a:p>
            <a:r>
              <a:rPr lang="nl-NL" sz="1600" dirty="0"/>
              <a:t>Objecten</a:t>
            </a:r>
          </a:p>
          <a:p>
            <a:r>
              <a:rPr lang="nl-NL" sz="1600" dirty="0" err="1"/>
              <a:t>Videos</a:t>
            </a:r>
            <a:endParaRPr lang="nl-NL" sz="1600" dirty="0"/>
          </a:p>
          <a:p>
            <a:endParaRPr lang="nl-NL" sz="1600" dirty="0"/>
          </a:p>
          <a:p>
            <a:r>
              <a:rPr lang="nl-NL" sz="1600" dirty="0"/>
              <a:t>Vele andere</a:t>
            </a:r>
          </a:p>
          <a:p>
            <a:endParaRPr lang="nl-NL" sz="1600" dirty="0"/>
          </a:p>
        </p:txBody>
      </p:sp>
      <p:sp>
        <p:nvSpPr>
          <p:cNvPr id="9" name="Rechthoek 8">
            <a:extLst>
              <a:ext uri="{FF2B5EF4-FFF2-40B4-BE49-F238E27FC236}">
                <a16:creationId xmlns:a16="http://schemas.microsoft.com/office/drawing/2014/main" id="{1F4A8C6B-39E9-D502-5B39-0A9C49F37AAA}"/>
              </a:ext>
            </a:extLst>
          </p:cNvPr>
          <p:cNvSpPr/>
          <p:nvPr/>
        </p:nvSpPr>
        <p:spPr>
          <a:xfrm>
            <a:off x="9039737" y="2830855"/>
            <a:ext cx="2254469" cy="33681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nl-NL" sz="1600" dirty="0"/>
              <a:t>Headsets</a:t>
            </a:r>
            <a:br>
              <a:rPr lang="nl-NL" sz="1600" dirty="0"/>
            </a:br>
            <a:r>
              <a:rPr lang="nl-NL" sz="1600" dirty="0"/>
              <a:t>Projectie</a:t>
            </a:r>
          </a:p>
          <a:p>
            <a:pPr marL="0" indent="0">
              <a:buNone/>
            </a:pPr>
            <a:r>
              <a:rPr lang="nl-NL" sz="1600" dirty="0" err="1"/>
              <a:t>Projection</a:t>
            </a:r>
            <a:r>
              <a:rPr lang="nl-NL" sz="1600" dirty="0"/>
              <a:t> </a:t>
            </a:r>
            <a:r>
              <a:rPr lang="nl-NL" sz="1600" dirty="0" err="1"/>
              <a:t>mapping</a:t>
            </a:r>
            <a:br>
              <a:rPr lang="nl-NL" sz="1600" dirty="0"/>
            </a:br>
            <a:r>
              <a:rPr lang="nl-NL" sz="1600" dirty="0"/>
              <a:t>Led</a:t>
            </a:r>
            <a:br>
              <a:rPr lang="nl-NL" sz="1600" dirty="0"/>
            </a:br>
            <a:r>
              <a:rPr lang="nl-NL" sz="1600" dirty="0"/>
              <a:t>Speakers</a:t>
            </a:r>
          </a:p>
          <a:p>
            <a:pPr marL="0" indent="0">
              <a:buNone/>
            </a:pPr>
            <a:r>
              <a:rPr lang="nl-NL" sz="1600" dirty="0"/>
              <a:t>3D geluid</a:t>
            </a:r>
            <a:br>
              <a:rPr lang="nl-NL" sz="1600" dirty="0"/>
            </a:br>
            <a:r>
              <a:rPr lang="nl-NL" sz="1600" dirty="0"/>
              <a:t>Kinetisch objecten</a:t>
            </a:r>
            <a:br>
              <a:rPr lang="nl-NL" sz="1600" dirty="0"/>
            </a:br>
            <a:r>
              <a:rPr lang="nl-NL" sz="1600" dirty="0"/>
              <a:t>Geur</a:t>
            </a:r>
            <a:br>
              <a:rPr lang="nl-NL" sz="1600" dirty="0"/>
            </a:br>
            <a:r>
              <a:rPr lang="nl-NL" sz="1600" dirty="0"/>
              <a:t>Beeldschermen</a:t>
            </a:r>
          </a:p>
          <a:p>
            <a:pPr marL="0" indent="0">
              <a:buNone/>
            </a:pPr>
            <a:r>
              <a:rPr lang="nl-NL" sz="1600" dirty="0"/>
              <a:t>Hologram</a:t>
            </a:r>
          </a:p>
          <a:p>
            <a:pPr marL="0" indent="0">
              <a:buNone/>
            </a:pPr>
            <a:r>
              <a:rPr lang="nl-NL" sz="1600" dirty="0"/>
              <a:t>Robots</a:t>
            </a:r>
          </a:p>
          <a:p>
            <a:pPr marL="0" indent="0">
              <a:buNone/>
            </a:pPr>
            <a:r>
              <a:rPr lang="nl-NL" sz="1600" dirty="0"/>
              <a:t>Data</a:t>
            </a:r>
            <a:br>
              <a:rPr lang="nl-NL" sz="1600" dirty="0"/>
            </a:br>
            <a:endParaRPr lang="nl-NL" sz="1600" dirty="0"/>
          </a:p>
        </p:txBody>
      </p:sp>
      <p:sp>
        <p:nvSpPr>
          <p:cNvPr id="10" name="Pijl links 9">
            <a:extLst>
              <a:ext uri="{FF2B5EF4-FFF2-40B4-BE49-F238E27FC236}">
                <a16:creationId xmlns:a16="http://schemas.microsoft.com/office/drawing/2014/main" id="{6379CA2E-2AA5-C02B-70BC-AFD6081B107D}"/>
              </a:ext>
            </a:extLst>
          </p:cNvPr>
          <p:cNvSpPr/>
          <p:nvPr/>
        </p:nvSpPr>
        <p:spPr>
          <a:xfrm flipV="1">
            <a:off x="3226676" y="2169177"/>
            <a:ext cx="935421" cy="2207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Pijl links 10">
            <a:extLst>
              <a:ext uri="{FF2B5EF4-FFF2-40B4-BE49-F238E27FC236}">
                <a16:creationId xmlns:a16="http://schemas.microsoft.com/office/drawing/2014/main" id="{54A4F1C7-9D2A-6974-7341-714B3E004E08}"/>
              </a:ext>
            </a:extLst>
          </p:cNvPr>
          <p:cNvSpPr/>
          <p:nvPr/>
        </p:nvSpPr>
        <p:spPr>
          <a:xfrm flipV="1">
            <a:off x="7341475" y="2169177"/>
            <a:ext cx="935421" cy="2207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 links 13">
            <a:extLst>
              <a:ext uri="{FF2B5EF4-FFF2-40B4-BE49-F238E27FC236}">
                <a16:creationId xmlns:a16="http://schemas.microsoft.com/office/drawing/2014/main" id="{C9286E8E-657A-431C-72AF-75270DEB9E6A}"/>
              </a:ext>
            </a:extLst>
          </p:cNvPr>
          <p:cNvSpPr/>
          <p:nvPr/>
        </p:nvSpPr>
        <p:spPr>
          <a:xfrm rot="10800000" flipV="1">
            <a:off x="1671144" y="6199001"/>
            <a:ext cx="8304013" cy="2207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kstvak 14">
            <a:extLst>
              <a:ext uri="{FF2B5EF4-FFF2-40B4-BE49-F238E27FC236}">
                <a16:creationId xmlns:a16="http://schemas.microsoft.com/office/drawing/2014/main" id="{405B3D79-72D1-B16C-49D4-DBAEEE263552}"/>
              </a:ext>
            </a:extLst>
          </p:cNvPr>
          <p:cNvSpPr txBox="1"/>
          <p:nvPr/>
        </p:nvSpPr>
        <p:spPr>
          <a:xfrm>
            <a:off x="4960882" y="6419720"/>
            <a:ext cx="1639614" cy="369332"/>
          </a:xfrm>
          <a:prstGeom prst="rect">
            <a:avLst/>
          </a:prstGeom>
          <a:noFill/>
        </p:spPr>
        <p:txBody>
          <a:bodyPr wrap="square" rtlCol="0">
            <a:spAutoFit/>
          </a:bodyPr>
          <a:lstStyle/>
          <a:p>
            <a:r>
              <a:rPr lang="nl-NL" dirty="0"/>
              <a:t>Feedback</a:t>
            </a:r>
          </a:p>
        </p:txBody>
      </p:sp>
    </p:spTree>
    <p:extLst>
      <p:ext uri="{BB962C8B-B14F-4D97-AF65-F5344CB8AC3E}">
        <p14:creationId xmlns:p14="http://schemas.microsoft.com/office/powerpoint/2010/main" val="1804815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D32FE8-876E-DDCB-5C44-997A988667A1}"/>
              </a:ext>
            </a:extLst>
          </p:cNvPr>
          <p:cNvSpPr>
            <a:spLocks noGrp="1"/>
          </p:cNvSpPr>
          <p:nvPr>
            <p:ph type="title"/>
          </p:nvPr>
        </p:nvSpPr>
        <p:spPr/>
        <p:txBody>
          <a:bodyPr/>
          <a:lstStyle/>
          <a:p>
            <a:r>
              <a:rPr lang="nl-NL" dirty="0"/>
              <a:t>Menselijke input output</a:t>
            </a:r>
          </a:p>
        </p:txBody>
      </p:sp>
      <p:pic>
        <p:nvPicPr>
          <p:cNvPr id="15" name="Tijdelijke aanduiding voor inhoud 14" descr="Afbeelding met kunst&#10;&#10;Automatisch gegenereerde beschrijving">
            <a:extLst>
              <a:ext uri="{FF2B5EF4-FFF2-40B4-BE49-F238E27FC236}">
                <a16:creationId xmlns:a16="http://schemas.microsoft.com/office/drawing/2014/main" id="{33C34BCA-B1BE-7B33-E3C8-A33B7D466AE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694644" y="2295597"/>
            <a:ext cx="2168611" cy="2168611"/>
          </a:xfrm>
        </p:spPr>
      </p:pic>
      <p:sp>
        <p:nvSpPr>
          <p:cNvPr id="4" name="Afgeronde rechthoek 3">
            <a:extLst>
              <a:ext uri="{FF2B5EF4-FFF2-40B4-BE49-F238E27FC236}">
                <a16:creationId xmlns:a16="http://schemas.microsoft.com/office/drawing/2014/main" id="{D5C1D64D-B5A0-F94D-946D-D9A0086F7BAF}"/>
              </a:ext>
            </a:extLst>
          </p:cNvPr>
          <p:cNvSpPr/>
          <p:nvPr/>
        </p:nvSpPr>
        <p:spPr>
          <a:xfrm>
            <a:off x="630621" y="2081048"/>
            <a:ext cx="2343807" cy="396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INPUT (Zintuigen)</a:t>
            </a:r>
          </a:p>
        </p:txBody>
      </p:sp>
      <p:sp>
        <p:nvSpPr>
          <p:cNvPr id="5" name="Afgeronde rechthoek 4">
            <a:extLst>
              <a:ext uri="{FF2B5EF4-FFF2-40B4-BE49-F238E27FC236}">
                <a16:creationId xmlns:a16="http://schemas.microsoft.com/office/drawing/2014/main" id="{28084ADA-B2FF-7B7B-5250-2222FB078305}"/>
              </a:ext>
            </a:extLst>
          </p:cNvPr>
          <p:cNvSpPr/>
          <p:nvPr/>
        </p:nvSpPr>
        <p:spPr>
          <a:xfrm>
            <a:off x="4608786" y="2081048"/>
            <a:ext cx="2343807" cy="396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PROCESS</a:t>
            </a:r>
          </a:p>
        </p:txBody>
      </p:sp>
      <p:sp>
        <p:nvSpPr>
          <p:cNvPr id="6" name="Afgeronde rechthoek 5">
            <a:extLst>
              <a:ext uri="{FF2B5EF4-FFF2-40B4-BE49-F238E27FC236}">
                <a16:creationId xmlns:a16="http://schemas.microsoft.com/office/drawing/2014/main" id="{7BC2AC73-56E3-CBCA-D9FB-8C6D08E4F4B4}"/>
              </a:ext>
            </a:extLst>
          </p:cNvPr>
          <p:cNvSpPr/>
          <p:nvPr/>
        </p:nvSpPr>
        <p:spPr>
          <a:xfrm>
            <a:off x="8995069" y="2081048"/>
            <a:ext cx="2343807" cy="396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OUTPUT</a:t>
            </a:r>
          </a:p>
        </p:txBody>
      </p:sp>
      <p:sp>
        <p:nvSpPr>
          <p:cNvPr id="7" name="Rechthoek 6">
            <a:extLst>
              <a:ext uri="{FF2B5EF4-FFF2-40B4-BE49-F238E27FC236}">
                <a16:creationId xmlns:a16="http://schemas.microsoft.com/office/drawing/2014/main" id="{CC8C8210-F1AB-42D6-807D-57DA399AB68C}"/>
              </a:ext>
            </a:extLst>
          </p:cNvPr>
          <p:cNvSpPr/>
          <p:nvPr/>
        </p:nvSpPr>
        <p:spPr>
          <a:xfrm>
            <a:off x="4608786" y="4603530"/>
            <a:ext cx="2254469" cy="10966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nl-NL" sz="1600" dirty="0"/>
              <a:t>Filteren</a:t>
            </a:r>
          </a:p>
          <a:p>
            <a:r>
              <a:rPr lang="nl-NL" sz="1600" dirty="0"/>
              <a:t>Gedachtes</a:t>
            </a:r>
          </a:p>
          <a:p>
            <a:r>
              <a:rPr lang="nl-NL" sz="1600" b="1" dirty="0"/>
              <a:t>Emoties</a:t>
            </a:r>
          </a:p>
          <a:p>
            <a:r>
              <a:rPr lang="nl-NL" sz="1600" b="1" dirty="0"/>
              <a:t>Gevoelens</a:t>
            </a:r>
          </a:p>
        </p:txBody>
      </p:sp>
      <p:sp>
        <p:nvSpPr>
          <p:cNvPr id="8" name="Rechthoek 7">
            <a:extLst>
              <a:ext uri="{FF2B5EF4-FFF2-40B4-BE49-F238E27FC236}">
                <a16:creationId xmlns:a16="http://schemas.microsoft.com/office/drawing/2014/main" id="{0E82F2B2-FD01-4ADC-43BA-35E889E985CA}"/>
              </a:ext>
            </a:extLst>
          </p:cNvPr>
          <p:cNvSpPr/>
          <p:nvPr/>
        </p:nvSpPr>
        <p:spPr>
          <a:xfrm>
            <a:off x="675289" y="2830857"/>
            <a:ext cx="2254469" cy="2869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nl-NL" sz="1600" dirty="0"/>
              <a:t>Dingen zien</a:t>
            </a:r>
          </a:p>
          <a:p>
            <a:r>
              <a:rPr lang="nl-NL" sz="1600" dirty="0"/>
              <a:t>Lezen</a:t>
            </a:r>
          </a:p>
          <a:p>
            <a:r>
              <a:rPr lang="nl-NL" sz="1600" dirty="0"/>
              <a:t>Geluiden horen</a:t>
            </a:r>
          </a:p>
          <a:p>
            <a:r>
              <a:rPr lang="nl-NL" sz="1600" dirty="0"/>
              <a:t>Spraak horen</a:t>
            </a:r>
          </a:p>
          <a:p>
            <a:r>
              <a:rPr lang="nl-NL" sz="1600" dirty="0"/>
              <a:t>Aanraken</a:t>
            </a:r>
          </a:p>
          <a:p>
            <a:r>
              <a:rPr lang="nl-NL" sz="1600" dirty="0"/>
              <a:t>Balans</a:t>
            </a:r>
          </a:p>
          <a:p>
            <a:r>
              <a:rPr lang="nl-NL" sz="1600" dirty="0"/>
              <a:t>Lichaamsbewustzijn</a:t>
            </a:r>
          </a:p>
          <a:p>
            <a:r>
              <a:rPr lang="nl-NL" sz="1600" dirty="0"/>
              <a:t>Geur</a:t>
            </a:r>
          </a:p>
          <a:p>
            <a:r>
              <a:rPr lang="nl-NL" sz="1600" dirty="0"/>
              <a:t>Interne organen</a:t>
            </a:r>
          </a:p>
          <a:p>
            <a:r>
              <a:rPr lang="nl-NL" sz="1600" dirty="0"/>
              <a:t>Voelen (temperatuur/trilling)</a:t>
            </a:r>
          </a:p>
        </p:txBody>
      </p:sp>
      <p:sp>
        <p:nvSpPr>
          <p:cNvPr id="9" name="Rechthoek 8">
            <a:extLst>
              <a:ext uri="{FF2B5EF4-FFF2-40B4-BE49-F238E27FC236}">
                <a16:creationId xmlns:a16="http://schemas.microsoft.com/office/drawing/2014/main" id="{95F5AD01-10BE-4AEB-8857-BD08B04E0C79}"/>
              </a:ext>
            </a:extLst>
          </p:cNvPr>
          <p:cNvSpPr/>
          <p:nvPr/>
        </p:nvSpPr>
        <p:spPr>
          <a:xfrm>
            <a:off x="9039737" y="2830855"/>
            <a:ext cx="2254469" cy="33681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nl-NL" sz="1600" dirty="0"/>
              <a:t>Praten</a:t>
            </a:r>
          </a:p>
          <a:p>
            <a:pPr marL="0" indent="0">
              <a:buNone/>
            </a:pPr>
            <a:r>
              <a:rPr lang="nl-NL" sz="1600" dirty="0"/>
              <a:t>Geluiden maken</a:t>
            </a:r>
          </a:p>
          <a:p>
            <a:pPr marL="0" indent="0">
              <a:buNone/>
            </a:pPr>
            <a:r>
              <a:rPr lang="nl-NL" sz="1600" dirty="0"/>
              <a:t>Schrijven</a:t>
            </a:r>
          </a:p>
          <a:p>
            <a:pPr marL="0" indent="0">
              <a:buNone/>
            </a:pPr>
            <a:r>
              <a:rPr lang="nl-NL" sz="1600" dirty="0"/>
              <a:t>Gezichtsuitdrukking</a:t>
            </a:r>
          </a:p>
          <a:p>
            <a:pPr marL="0" indent="0">
              <a:buNone/>
            </a:pPr>
            <a:r>
              <a:rPr lang="nl-NL" sz="1600" dirty="0"/>
              <a:t>Lichaamstaal</a:t>
            </a:r>
          </a:p>
          <a:p>
            <a:pPr marL="0" indent="0">
              <a:buNone/>
            </a:pPr>
            <a:r>
              <a:rPr lang="nl-NL" sz="1600" dirty="0"/>
              <a:t>Beweging</a:t>
            </a:r>
          </a:p>
          <a:p>
            <a:pPr marL="0" indent="0">
              <a:buNone/>
            </a:pPr>
            <a:r>
              <a:rPr lang="nl-NL" sz="1600" dirty="0"/>
              <a:t>Gebaren</a:t>
            </a:r>
          </a:p>
          <a:p>
            <a:pPr marL="0" indent="0">
              <a:buNone/>
            </a:pPr>
            <a:r>
              <a:rPr lang="nl-NL" sz="1600" dirty="0"/>
              <a:t>Vastpakken/aanraken</a:t>
            </a:r>
          </a:p>
          <a:p>
            <a:pPr marL="0" indent="0">
              <a:buNone/>
            </a:pPr>
            <a:r>
              <a:rPr lang="nl-NL" sz="1600" dirty="0"/>
              <a:t>Geur (chemisch)</a:t>
            </a:r>
          </a:p>
          <a:p>
            <a:pPr marL="0" indent="0">
              <a:buNone/>
            </a:pPr>
            <a:r>
              <a:rPr lang="nl-NL" sz="1600" dirty="0"/>
              <a:t>Aankleden en andere uitrusting</a:t>
            </a:r>
            <a:br>
              <a:rPr lang="nl-NL" sz="1600" dirty="0"/>
            </a:br>
            <a:endParaRPr lang="nl-NL" sz="1600" dirty="0"/>
          </a:p>
        </p:txBody>
      </p:sp>
      <p:sp>
        <p:nvSpPr>
          <p:cNvPr id="10" name="Pijl links 9">
            <a:extLst>
              <a:ext uri="{FF2B5EF4-FFF2-40B4-BE49-F238E27FC236}">
                <a16:creationId xmlns:a16="http://schemas.microsoft.com/office/drawing/2014/main" id="{C16ABF7F-7460-F88B-EE9D-A80BC1CD2210}"/>
              </a:ext>
            </a:extLst>
          </p:cNvPr>
          <p:cNvSpPr/>
          <p:nvPr/>
        </p:nvSpPr>
        <p:spPr>
          <a:xfrm flipV="1">
            <a:off x="3226676" y="2169177"/>
            <a:ext cx="935421" cy="2207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Pijl links 10">
            <a:extLst>
              <a:ext uri="{FF2B5EF4-FFF2-40B4-BE49-F238E27FC236}">
                <a16:creationId xmlns:a16="http://schemas.microsoft.com/office/drawing/2014/main" id="{E8EED987-B476-1D43-52F5-99CA4854508E}"/>
              </a:ext>
            </a:extLst>
          </p:cNvPr>
          <p:cNvSpPr/>
          <p:nvPr/>
        </p:nvSpPr>
        <p:spPr>
          <a:xfrm flipV="1">
            <a:off x="7341475" y="2169177"/>
            <a:ext cx="935421" cy="2207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F6C6E590-4CD7-A222-4FA4-81C1C83F840C}"/>
              </a:ext>
            </a:extLst>
          </p:cNvPr>
          <p:cNvSpPr txBox="1"/>
          <p:nvPr/>
        </p:nvSpPr>
        <p:spPr>
          <a:xfrm>
            <a:off x="5780689" y="6541235"/>
            <a:ext cx="6096000" cy="246221"/>
          </a:xfrm>
          <a:prstGeom prst="rect">
            <a:avLst/>
          </a:prstGeom>
          <a:noFill/>
        </p:spPr>
        <p:txBody>
          <a:bodyPr wrap="square">
            <a:spAutoFit/>
          </a:bodyPr>
          <a:lstStyle/>
          <a:p>
            <a:r>
              <a:rPr lang="nl-NL" sz="1000" dirty="0" err="1"/>
              <a:t>https</a:t>
            </a:r>
            <a:r>
              <a:rPr lang="nl-NL" sz="1000" dirty="0"/>
              <a:t>://</a:t>
            </a:r>
            <a:r>
              <a:rPr lang="nl-NL" sz="1000" dirty="0" err="1"/>
              <a:t>www.youtube.com</a:t>
            </a:r>
            <a:r>
              <a:rPr lang="nl-NL" sz="1000" dirty="0"/>
              <a:t>/</a:t>
            </a:r>
            <a:r>
              <a:rPr lang="nl-NL" sz="1000" dirty="0" err="1"/>
              <a:t>watch?v</a:t>
            </a:r>
            <a:r>
              <a:rPr lang="nl-NL" sz="1000" dirty="0"/>
              <a:t>=</a:t>
            </a:r>
            <a:r>
              <a:rPr lang="nl-NL" sz="1000" dirty="0" err="1"/>
              <a:t>DwwfTTjjngQ&amp;ab_channel</a:t>
            </a:r>
            <a:r>
              <a:rPr lang="nl-NL" sz="1000" dirty="0"/>
              <a:t>=</a:t>
            </a:r>
            <a:r>
              <a:rPr lang="nl-NL" sz="1000" dirty="0" err="1"/>
              <a:t>BobBoiko</a:t>
            </a:r>
            <a:endParaRPr lang="nl-NL" sz="1000" dirty="0"/>
          </a:p>
        </p:txBody>
      </p:sp>
    </p:spTree>
    <p:extLst>
      <p:ext uri="{BB962C8B-B14F-4D97-AF65-F5344CB8AC3E}">
        <p14:creationId xmlns:p14="http://schemas.microsoft.com/office/powerpoint/2010/main" val="3070733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BA9408-DF12-7F75-9FBE-CCB3F806F663}"/>
              </a:ext>
            </a:extLst>
          </p:cNvPr>
          <p:cNvSpPr>
            <a:spLocks noGrp="1"/>
          </p:cNvSpPr>
          <p:nvPr>
            <p:ph type="title"/>
          </p:nvPr>
        </p:nvSpPr>
        <p:spPr/>
        <p:txBody>
          <a:bodyPr/>
          <a:lstStyle/>
          <a:p>
            <a:r>
              <a:rPr lang="nl-NL" dirty="0"/>
              <a:t>Wat gaan wij gebruiken:</a:t>
            </a:r>
          </a:p>
        </p:txBody>
      </p:sp>
      <p:sp>
        <p:nvSpPr>
          <p:cNvPr id="4" name="Afgeronde rechthoek 3">
            <a:extLst>
              <a:ext uri="{FF2B5EF4-FFF2-40B4-BE49-F238E27FC236}">
                <a16:creationId xmlns:a16="http://schemas.microsoft.com/office/drawing/2014/main" id="{17FA90D9-8060-28C9-906A-EBAED3E1CA47}"/>
              </a:ext>
            </a:extLst>
          </p:cNvPr>
          <p:cNvSpPr/>
          <p:nvPr/>
        </p:nvSpPr>
        <p:spPr>
          <a:xfrm>
            <a:off x="630621" y="2081048"/>
            <a:ext cx="2343807" cy="396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INPUT</a:t>
            </a:r>
          </a:p>
        </p:txBody>
      </p:sp>
      <p:sp>
        <p:nvSpPr>
          <p:cNvPr id="5" name="Afgeronde rechthoek 4">
            <a:extLst>
              <a:ext uri="{FF2B5EF4-FFF2-40B4-BE49-F238E27FC236}">
                <a16:creationId xmlns:a16="http://schemas.microsoft.com/office/drawing/2014/main" id="{A7A36F5A-2886-1095-F987-2705AB4E0C15}"/>
              </a:ext>
            </a:extLst>
          </p:cNvPr>
          <p:cNvSpPr/>
          <p:nvPr/>
        </p:nvSpPr>
        <p:spPr>
          <a:xfrm>
            <a:off x="4608786" y="2081048"/>
            <a:ext cx="2343807" cy="396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PROCESS</a:t>
            </a:r>
          </a:p>
        </p:txBody>
      </p:sp>
      <p:sp>
        <p:nvSpPr>
          <p:cNvPr id="6" name="Afgeronde rechthoek 5">
            <a:extLst>
              <a:ext uri="{FF2B5EF4-FFF2-40B4-BE49-F238E27FC236}">
                <a16:creationId xmlns:a16="http://schemas.microsoft.com/office/drawing/2014/main" id="{015F0628-D2C1-4DE1-F96E-E08A8729100C}"/>
              </a:ext>
            </a:extLst>
          </p:cNvPr>
          <p:cNvSpPr/>
          <p:nvPr/>
        </p:nvSpPr>
        <p:spPr>
          <a:xfrm>
            <a:off x="8995069" y="2081048"/>
            <a:ext cx="2343807" cy="396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OUTPUT</a:t>
            </a:r>
          </a:p>
        </p:txBody>
      </p:sp>
      <p:sp>
        <p:nvSpPr>
          <p:cNvPr id="7" name="Rechthoek 6">
            <a:extLst>
              <a:ext uri="{FF2B5EF4-FFF2-40B4-BE49-F238E27FC236}">
                <a16:creationId xmlns:a16="http://schemas.microsoft.com/office/drawing/2014/main" id="{9C85B95F-22B3-B2F3-F5D0-51E502CBA488}"/>
              </a:ext>
            </a:extLst>
          </p:cNvPr>
          <p:cNvSpPr/>
          <p:nvPr/>
        </p:nvSpPr>
        <p:spPr>
          <a:xfrm>
            <a:off x="4608786" y="2830856"/>
            <a:ext cx="2254469" cy="2869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nl-NL" sz="1600" dirty="0"/>
              <a:t>Touch Designer</a:t>
            </a:r>
          </a:p>
          <a:p>
            <a:endParaRPr lang="nl-NL" sz="1600" dirty="0"/>
          </a:p>
          <a:p>
            <a:r>
              <a:rPr lang="nl-NL" sz="1600" dirty="0"/>
              <a:t>Gebruiken sensor data te verwerken</a:t>
            </a:r>
          </a:p>
          <a:p>
            <a:endParaRPr lang="nl-NL" sz="1600" dirty="0"/>
          </a:p>
          <a:p>
            <a:r>
              <a:rPr lang="nl-NL" sz="1600" dirty="0"/>
              <a:t>En video’s te </a:t>
            </a:r>
            <a:r>
              <a:rPr lang="nl-NL" sz="1600" dirty="0" err="1"/>
              <a:t>triggeren</a:t>
            </a:r>
            <a:endParaRPr lang="nl-NL" sz="1600" dirty="0"/>
          </a:p>
          <a:p>
            <a:endParaRPr lang="nl-NL" sz="1600" dirty="0"/>
          </a:p>
        </p:txBody>
      </p:sp>
      <p:sp>
        <p:nvSpPr>
          <p:cNvPr id="8" name="Rechthoek 7">
            <a:extLst>
              <a:ext uri="{FF2B5EF4-FFF2-40B4-BE49-F238E27FC236}">
                <a16:creationId xmlns:a16="http://schemas.microsoft.com/office/drawing/2014/main" id="{6418E8CD-6476-61F1-21AF-49509D0763F9}"/>
              </a:ext>
            </a:extLst>
          </p:cNvPr>
          <p:cNvSpPr/>
          <p:nvPr/>
        </p:nvSpPr>
        <p:spPr>
          <a:xfrm>
            <a:off x="675289" y="2830857"/>
            <a:ext cx="2254469" cy="2869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nl-NL" sz="1600" dirty="0"/>
              <a:t>Telefoon  sensors</a:t>
            </a:r>
          </a:p>
          <a:p>
            <a:r>
              <a:rPr lang="nl-NL" sz="1600" dirty="0" err="1"/>
              <a:t>Dmv</a:t>
            </a:r>
            <a:r>
              <a:rPr lang="nl-NL" sz="1600" dirty="0"/>
              <a:t> ZIG Sim app</a:t>
            </a:r>
          </a:p>
          <a:p>
            <a:endParaRPr lang="nl-NL" sz="1600" dirty="0"/>
          </a:p>
          <a:p>
            <a:r>
              <a:rPr lang="nl-NL" sz="1600" dirty="0" err="1"/>
              <a:t>Videos</a:t>
            </a:r>
            <a:r>
              <a:rPr lang="nl-NL" sz="1600" dirty="0"/>
              <a:t> &amp; Audio</a:t>
            </a:r>
          </a:p>
        </p:txBody>
      </p:sp>
      <p:sp>
        <p:nvSpPr>
          <p:cNvPr id="9" name="Rechthoek 8">
            <a:extLst>
              <a:ext uri="{FF2B5EF4-FFF2-40B4-BE49-F238E27FC236}">
                <a16:creationId xmlns:a16="http://schemas.microsoft.com/office/drawing/2014/main" id="{1F4A8C6B-39E9-D502-5B39-0A9C49F37AAA}"/>
              </a:ext>
            </a:extLst>
          </p:cNvPr>
          <p:cNvSpPr/>
          <p:nvPr/>
        </p:nvSpPr>
        <p:spPr>
          <a:xfrm>
            <a:off x="9039737" y="2830855"/>
            <a:ext cx="2254469" cy="33681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nl-NL" sz="1600" dirty="0"/>
              <a:t>Projectieruimte en geluid</a:t>
            </a:r>
            <a:br>
              <a:rPr lang="nl-NL" sz="1600" dirty="0"/>
            </a:br>
            <a:endParaRPr lang="nl-NL" sz="1600" dirty="0"/>
          </a:p>
        </p:txBody>
      </p:sp>
      <p:sp>
        <p:nvSpPr>
          <p:cNvPr id="10" name="Pijl links 9">
            <a:extLst>
              <a:ext uri="{FF2B5EF4-FFF2-40B4-BE49-F238E27FC236}">
                <a16:creationId xmlns:a16="http://schemas.microsoft.com/office/drawing/2014/main" id="{6379CA2E-2AA5-C02B-70BC-AFD6081B107D}"/>
              </a:ext>
            </a:extLst>
          </p:cNvPr>
          <p:cNvSpPr/>
          <p:nvPr/>
        </p:nvSpPr>
        <p:spPr>
          <a:xfrm flipV="1">
            <a:off x="3226676" y="2169177"/>
            <a:ext cx="935421" cy="2207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Pijl links 10">
            <a:extLst>
              <a:ext uri="{FF2B5EF4-FFF2-40B4-BE49-F238E27FC236}">
                <a16:creationId xmlns:a16="http://schemas.microsoft.com/office/drawing/2014/main" id="{54A4F1C7-9D2A-6974-7341-714B3E004E08}"/>
              </a:ext>
            </a:extLst>
          </p:cNvPr>
          <p:cNvSpPr/>
          <p:nvPr/>
        </p:nvSpPr>
        <p:spPr>
          <a:xfrm flipV="1">
            <a:off x="7341475" y="2169177"/>
            <a:ext cx="935421" cy="22071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15834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C3D1DD-3AE6-61EA-E4D7-CB03B8B98B7C}"/>
              </a:ext>
            </a:extLst>
          </p:cNvPr>
          <p:cNvSpPr>
            <a:spLocks noGrp="1"/>
          </p:cNvSpPr>
          <p:nvPr>
            <p:ph type="title"/>
          </p:nvPr>
        </p:nvSpPr>
        <p:spPr/>
        <p:txBody>
          <a:bodyPr/>
          <a:lstStyle/>
          <a:p>
            <a:r>
              <a:rPr lang="nl-NL" dirty="0"/>
              <a:t>Tutorial ZIG sim en </a:t>
            </a:r>
            <a:r>
              <a:rPr lang="nl-NL" dirty="0" err="1"/>
              <a:t>touch</a:t>
            </a:r>
            <a:r>
              <a:rPr lang="nl-NL" dirty="0"/>
              <a:t> designer</a:t>
            </a:r>
          </a:p>
        </p:txBody>
      </p:sp>
      <p:sp>
        <p:nvSpPr>
          <p:cNvPr id="3" name="Tijdelijke aanduiding voor inhoud 2">
            <a:extLst>
              <a:ext uri="{FF2B5EF4-FFF2-40B4-BE49-F238E27FC236}">
                <a16:creationId xmlns:a16="http://schemas.microsoft.com/office/drawing/2014/main" id="{673C3208-F1D9-B8E9-9369-73839C62FA7F}"/>
              </a:ext>
            </a:extLst>
          </p:cNvPr>
          <p:cNvSpPr>
            <a:spLocks noGrp="1"/>
          </p:cNvSpPr>
          <p:nvPr>
            <p:ph idx="1"/>
          </p:nvPr>
        </p:nvSpPr>
        <p:spPr/>
        <p:txBody>
          <a:bodyPr/>
          <a:lstStyle/>
          <a:p>
            <a:r>
              <a:rPr lang="nl-NL" b="0" dirty="0">
                <a:solidFill>
                  <a:srgbClr val="CCCCCC"/>
                </a:solidFill>
                <a:effectLst/>
                <a:latin typeface="Menlo" panose="020B0609030804020204" pitchFamily="49" charset="0"/>
                <a:hlinkClick r:id="rId2"/>
              </a:rPr>
              <a:t>https://youtu.be/pwwuZj8KK6M?si=1FDtNI06D6hz5EgV</a:t>
            </a:r>
            <a:endParaRPr lang="nl-NL" b="0" dirty="0">
              <a:solidFill>
                <a:srgbClr val="CCCCCC"/>
              </a:solidFill>
              <a:effectLst/>
              <a:latin typeface="Menlo" panose="020B0609030804020204" pitchFamily="49" charset="0"/>
            </a:endParaRPr>
          </a:p>
          <a:p>
            <a:endParaRPr lang="nl-NL" b="0" dirty="0">
              <a:solidFill>
                <a:srgbClr val="CCCCCC"/>
              </a:solidFill>
              <a:effectLst/>
              <a:latin typeface="Menlo" panose="020B0609030804020204" pitchFamily="49" charset="0"/>
            </a:endParaRPr>
          </a:p>
          <a:p>
            <a:br>
              <a:rPr lang="nl-NL" b="0" dirty="0">
                <a:solidFill>
                  <a:srgbClr val="CCCCCC"/>
                </a:solidFill>
                <a:effectLst/>
                <a:latin typeface="Menlo" panose="020B0609030804020204" pitchFamily="49" charset="0"/>
              </a:rPr>
            </a:br>
            <a:r>
              <a:rPr lang="nl-NL" b="0" dirty="0">
                <a:solidFill>
                  <a:srgbClr val="CCCCCC"/>
                </a:solidFill>
                <a:effectLst/>
                <a:latin typeface="Menlo" panose="020B0609030804020204" pitchFamily="49" charset="0"/>
                <a:hlinkClick r:id="rId3"/>
              </a:rPr>
              <a:t>https://youtu.be/dfKfVJfy7SI?si=m3RAjZf14sFxH8wb</a:t>
            </a:r>
            <a:endParaRPr lang="nl-NL" b="0" dirty="0">
              <a:solidFill>
                <a:srgbClr val="CCCCCC"/>
              </a:solidFill>
              <a:effectLst/>
              <a:latin typeface="Menlo" panose="020B0609030804020204" pitchFamily="49" charset="0"/>
            </a:endParaRPr>
          </a:p>
          <a:p>
            <a:endParaRPr lang="nl-NL" b="0" dirty="0">
              <a:solidFill>
                <a:srgbClr val="CCCCCC"/>
              </a:solidFill>
              <a:effectLst/>
              <a:highlight>
                <a:srgbClr val="1F1F1F"/>
              </a:highlight>
              <a:latin typeface="Menlo" panose="020B0609030804020204" pitchFamily="49" charset="0"/>
            </a:endParaRPr>
          </a:p>
          <a:p>
            <a:endParaRPr lang="nl-NL" dirty="0"/>
          </a:p>
        </p:txBody>
      </p:sp>
    </p:spTree>
    <p:extLst>
      <p:ext uri="{BB962C8B-B14F-4D97-AF65-F5344CB8AC3E}">
        <p14:creationId xmlns:p14="http://schemas.microsoft.com/office/powerpoint/2010/main" val="1641339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557BA-D711-91A7-353F-12D49120A517}"/>
              </a:ext>
            </a:extLst>
          </p:cNvPr>
          <p:cNvSpPr>
            <a:spLocks noGrp="1"/>
          </p:cNvSpPr>
          <p:nvPr>
            <p:ph type="title"/>
          </p:nvPr>
        </p:nvSpPr>
        <p:spPr/>
        <p:txBody>
          <a:bodyPr/>
          <a:lstStyle/>
          <a:p>
            <a:r>
              <a:rPr lang="nl-NL" dirty="0"/>
              <a:t>ZIG Sim</a:t>
            </a:r>
          </a:p>
        </p:txBody>
      </p:sp>
      <p:pic>
        <p:nvPicPr>
          <p:cNvPr id="4" name="Content Placeholder 4" descr="A screenshot of a phone&#10;&#10;Description automatically generated">
            <a:extLst>
              <a:ext uri="{FF2B5EF4-FFF2-40B4-BE49-F238E27FC236}">
                <a16:creationId xmlns:a16="http://schemas.microsoft.com/office/drawing/2014/main" id="{676C69EF-41F9-5608-B521-5A1C13460E8A}"/>
              </a:ext>
            </a:extLst>
          </p:cNvPr>
          <p:cNvPicPr>
            <a:picLocks noChangeAspect="1"/>
          </p:cNvPicPr>
          <p:nvPr/>
        </p:nvPicPr>
        <p:blipFill>
          <a:blip r:embed="rId2"/>
          <a:stretch>
            <a:fillRect/>
          </a:stretch>
        </p:blipFill>
        <p:spPr>
          <a:xfrm>
            <a:off x="4096264" y="989686"/>
            <a:ext cx="2581617" cy="558187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6" name="Afbeelding 5" descr="Afbeelding met tekst, schermopname, software, Multimediasoftware&#10;&#10;Automatisch gegenereerde beschrijving">
            <a:extLst>
              <a:ext uri="{FF2B5EF4-FFF2-40B4-BE49-F238E27FC236}">
                <a16:creationId xmlns:a16="http://schemas.microsoft.com/office/drawing/2014/main" id="{9140AEA7-D837-BDD5-CE0C-8D9B967E4A54}"/>
              </a:ext>
            </a:extLst>
          </p:cNvPr>
          <p:cNvPicPr>
            <a:picLocks noChangeAspect="1"/>
          </p:cNvPicPr>
          <p:nvPr/>
        </p:nvPicPr>
        <p:blipFill>
          <a:blip r:embed="rId3"/>
          <a:stretch>
            <a:fillRect/>
          </a:stretch>
        </p:blipFill>
        <p:spPr>
          <a:xfrm>
            <a:off x="6970839" y="1077329"/>
            <a:ext cx="3039689" cy="5406592"/>
          </a:xfrm>
          <a:prstGeom prst="rect">
            <a:avLst/>
          </a:prstGeom>
        </p:spPr>
      </p:pic>
      <p:sp>
        <p:nvSpPr>
          <p:cNvPr id="7" name="Ovaal 6">
            <a:extLst>
              <a:ext uri="{FF2B5EF4-FFF2-40B4-BE49-F238E27FC236}">
                <a16:creationId xmlns:a16="http://schemas.microsoft.com/office/drawing/2014/main" id="{C3BFB522-A7CB-8A34-DFF8-73235526FCDB}"/>
              </a:ext>
            </a:extLst>
          </p:cNvPr>
          <p:cNvSpPr/>
          <p:nvPr/>
        </p:nvSpPr>
        <p:spPr>
          <a:xfrm>
            <a:off x="4590578" y="2601049"/>
            <a:ext cx="1742303" cy="970054"/>
          </a:xfrm>
          <a:prstGeom prst="ellipse">
            <a:avLst/>
          </a:prstGeom>
          <a:noFill/>
          <a:ln w="41275">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8">
            <a:extLst>
              <a:ext uri="{FF2B5EF4-FFF2-40B4-BE49-F238E27FC236}">
                <a16:creationId xmlns:a16="http://schemas.microsoft.com/office/drawing/2014/main" id="{9FE84856-E2DA-D68B-4C94-FD25C41B49BB}"/>
              </a:ext>
            </a:extLst>
          </p:cNvPr>
          <p:cNvSpPr txBox="1"/>
          <p:nvPr/>
        </p:nvSpPr>
        <p:spPr>
          <a:xfrm>
            <a:off x="506627" y="1862943"/>
            <a:ext cx="2384854" cy="5078313"/>
          </a:xfrm>
          <a:prstGeom prst="rect">
            <a:avLst/>
          </a:prstGeom>
          <a:noFill/>
        </p:spPr>
        <p:txBody>
          <a:bodyPr wrap="square" rtlCol="0">
            <a:spAutoFit/>
          </a:bodyPr>
          <a:lstStyle/>
          <a:p>
            <a:r>
              <a:rPr lang="nl-NL" dirty="0"/>
              <a:t>Stel het IP adres van je computer in. (te zien bij wifi instellingen of ZIG indicator </a:t>
            </a:r>
          </a:p>
          <a:p>
            <a:endParaRPr lang="nl-NL" dirty="0"/>
          </a:p>
          <a:p>
            <a:endParaRPr lang="nl-NL" dirty="0"/>
          </a:p>
          <a:p>
            <a:r>
              <a:rPr lang="nl-NL" dirty="0"/>
              <a:t>Poort nummer kies je zelf. (Zorg dat app en computer hetzelfde nummer hebben) </a:t>
            </a:r>
          </a:p>
          <a:p>
            <a:endParaRPr lang="nl-NL" dirty="0"/>
          </a:p>
          <a:p>
            <a:r>
              <a:rPr lang="nl-NL" dirty="0"/>
              <a:t>Message format:</a:t>
            </a:r>
          </a:p>
          <a:p>
            <a:r>
              <a:rPr lang="nl-NL" dirty="0"/>
              <a:t>OSC  bij </a:t>
            </a:r>
            <a:r>
              <a:rPr lang="nl-NL" dirty="0" err="1"/>
              <a:t>touchdesigner</a:t>
            </a:r>
            <a:endParaRPr lang="nl-NL" dirty="0"/>
          </a:p>
          <a:p>
            <a:r>
              <a:rPr lang="nl-NL" dirty="0"/>
              <a:t>JSON bij ZIG indicator</a:t>
            </a:r>
          </a:p>
        </p:txBody>
      </p:sp>
      <p:sp>
        <p:nvSpPr>
          <p:cNvPr id="10" name="Tekstvak 9">
            <a:extLst>
              <a:ext uri="{FF2B5EF4-FFF2-40B4-BE49-F238E27FC236}">
                <a16:creationId xmlns:a16="http://schemas.microsoft.com/office/drawing/2014/main" id="{F28041ED-8E8D-82F3-0573-09CD0A2E92C1}"/>
              </a:ext>
            </a:extLst>
          </p:cNvPr>
          <p:cNvSpPr txBox="1"/>
          <p:nvPr/>
        </p:nvSpPr>
        <p:spPr>
          <a:xfrm>
            <a:off x="10091269" y="1138428"/>
            <a:ext cx="1686741" cy="1477328"/>
          </a:xfrm>
          <a:prstGeom prst="rect">
            <a:avLst/>
          </a:prstGeom>
          <a:noFill/>
        </p:spPr>
        <p:txBody>
          <a:bodyPr wrap="square" rtlCol="0">
            <a:spAutoFit/>
          </a:bodyPr>
          <a:lstStyle/>
          <a:p>
            <a:r>
              <a:rPr lang="nl-NL" dirty="0"/>
              <a:t>Kies welke sensor je wilt gebruiken.</a:t>
            </a:r>
          </a:p>
          <a:p>
            <a:endParaRPr lang="nl-NL" dirty="0"/>
          </a:p>
          <a:p>
            <a:endParaRPr lang="nl-NL" dirty="0"/>
          </a:p>
        </p:txBody>
      </p:sp>
    </p:spTree>
    <p:extLst>
      <p:ext uri="{BB962C8B-B14F-4D97-AF65-F5344CB8AC3E}">
        <p14:creationId xmlns:p14="http://schemas.microsoft.com/office/powerpoint/2010/main" val="2963690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7DC068-D248-CB0A-B225-0DB2DEBEAE6C}"/>
              </a:ext>
            </a:extLst>
          </p:cNvPr>
          <p:cNvSpPr>
            <a:spLocks noGrp="1"/>
          </p:cNvSpPr>
          <p:nvPr>
            <p:ph type="title"/>
          </p:nvPr>
        </p:nvSpPr>
        <p:spPr/>
        <p:txBody>
          <a:bodyPr/>
          <a:lstStyle/>
          <a:p>
            <a:r>
              <a:rPr lang="nl-NL" dirty="0"/>
              <a:t>Mac en PC  </a:t>
            </a:r>
          </a:p>
        </p:txBody>
      </p:sp>
      <p:pic>
        <p:nvPicPr>
          <p:cNvPr id="5" name="Tijdelijke aanduiding voor inhoud 4" descr="Afbeelding met tekst, schermopname, software, Multimediasoftware&#10;&#10;Automatisch gegenereerde beschrijving">
            <a:extLst>
              <a:ext uri="{FF2B5EF4-FFF2-40B4-BE49-F238E27FC236}">
                <a16:creationId xmlns:a16="http://schemas.microsoft.com/office/drawing/2014/main" id="{43C96DBE-C889-FB58-1A9B-AC18F76014DF}"/>
              </a:ext>
            </a:extLst>
          </p:cNvPr>
          <p:cNvPicPr>
            <a:picLocks noGrp="1" noChangeAspect="1"/>
          </p:cNvPicPr>
          <p:nvPr>
            <p:ph idx="1"/>
          </p:nvPr>
        </p:nvPicPr>
        <p:blipFill>
          <a:blip r:embed="rId2"/>
          <a:stretch>
            <a:fillRect/>
          </a:stretch>
        </p:blipFill>
        <p:spPr>
          <a:xfrm>
            <a:off x="3435179" y="1952061"/>
            <a:ext cx="7223512" cy="4578485"/>
          </a:xfrm>
        </p:spPr>
      </p:pic>
      <p:sp>
        <p:nvSpPr>
          <p:cNvPr id="6" name="Ovaal 5">
            <a:extLst>
              <a:ext uri="{FF2B5EF4-FFF2-40B4-BE49-F238E27FC236}">
                <a16:creationId xmlns:a16="http://schemas.microsoft.com/office/drawing/2014/main" id="{4C4BC20D-AB39-9D00-373A-682CCDBB3DB9}"/>
              </a:ext>
            </a:extLst>
          </p:cNvPr>
          <p:cNvSpPr/>
          <p:nvPr/>
        </p:nvSpPr>
        <p:spPr>
          <a:xfrm>
            <a:off x="3225113" y="3015049"/>
            <a:ext cx="1742303" cy="1179576"/>
          </a:xfrm>
          <a:prstGeom prst="ellipse">
            <a:avLst/>
          </a:prstGeom>
          <a:noFill/>
          <a:ln w="41275">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A31C72D7-4E7C-0ED7-4E8F-F5D88FED77E9}"/>
              </a:ext>
            </a:extLst>
          </p:cNvPr>
          <p:cNvSpPr txBox="1"/>
          <p:nvPr/>
        </p:nvSpPr>
        <p:spPr>
          <a:xfrm>
            <a:off x="556054" y="2916195"/>
            <a:ext cx="2384854" cy="3416320"/>
          </a:xfrm>
          <a:prstGeom prst="rect">
            <a:avLst/>
          </a:prstGeom>
          <a:noFill/>
        </p:spPr>
        <p:txBody>
          <a:bodyPr wrap="square" rtlCol="0">
            <a:spAutoFit/>
          </a:bodyPr>
          <a:lstStyle/>
          <a:p>
            <a:r>
              <a:rPr lang="nl-NL" dirty="0"/>
              <a:t>Hier zie je het IP adres van je computer (ook te zien bij wifi instellingen</a:t>
            </a:r>
          </a:p>
          <a:p>
            <a:endParaRPr lang="nl-NL" dirty="0"/>
          </a:p>
          <a:p>
            <a:endParaRPr lang="nl-NL" dirty="0"/>
          </a:p>
          <a:p>
            <a:r>
              <a:rPr lang="nl-NL" dirty="0"/>
              <a:t>Poort nummer kies je zelf. (Zorg dat app en computer hetzelfde nummer hebben) </a:t>
            </a:r>
          </a:p>
        </p:txBody>
      </p:sp>
    </p:spTree>
    <p:extLst>
      <p:ext uri="{BB962C8B-B14F-4D97-AF65-F5344CB8AC3E}">
        <p14:creationId xmlns:p14="http://schemas.microsoft.com/office/powerpoint/2010/main" val="3805213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514E50-5EDA-AB8B-B4AA-6E877CA751D6}"/>
              </a:ext>
            </a:extLst>
          </p:cNvPr>
          <p:cNvSpPr>
            <a:spLocks noGrp="1"/>
          </p:cNvSpPr>
          <p:nvPr>
            <p:ph type="title"/>
          </p:nvPr>
        </p:nvSpPr>
        <p:spPr/>
        <p:txBody>
          <a:bodyPr/>
          <a:lstStyle/>
          <a:p>
            <a:r>
              <a:rPr lang="nl-NL" dirty="0"/>
              <a:t>Input ZIG Sim App / </a:t>
            </a:r>
            <a:r>
              <a:rPr lang="nl-NL" dirty="0" err="1"/>
              <a:t>Zig</a:t>
            </a:r>
            <a:r>
              <a:rPr lang="nl-NL" dirty="0"/>
              <a:t> sim desktop</a:t>
            </a:r>
          </a:p>
        </p:txBody>
      </p:sp>
      <p:sp>
        <p:nvSpPr>
          <p:cNvPr id="3" name="Tijdelijke aanduiding voor inhoud 2">
            <a:extLst>
              <a:ext uri="{FF2B5EF4-FFF2-40B4-BE49-F238E27FC236}">
                <a16:creationId xmlns:a16="http://schemas.microsoft.com/office/drawing/2014/main" id="{34C89083-146A-989F-22AF-5727D03AE64A}"/>
              </a:ext>
            </a:extLst>
          </p:cNvPr>
          <p:cNvSpPr>
            <a:spLocks noGrp="1"/>
          </p:cNvSpPr>
          <p:nvPr>
            <p:ph idx="1"/>
          </p:nvPr>
        </p:nvSpPr>
        <p:spPr/>
        <p:txBody>
          <a:bodyPr>
            <a:normAutofit/>
          </a:bodyPr>
          <a:lstStyle/>
          <a:p>
            <a:endParaRPr lang="nl-NL" dirty="0">
              <a:effectLst/>
              <a:latin typeface="Helvetica Neue" panose="02000503000000020004" pitchFamily="2" charset="0"/>
            </a:endParaRPr>
          </a:p>
          <a:p>
            <a:pPr marL="0" indent="0">
              <a:buNone/>
            </a:pPr>
            <a:r>
              <a:rPr lang="nl-NL" dirty="0">
                <a:effectLst/>
                <a:latin typeface="Helvetica Neue" panose="02000503000000020004" pitchFamily="2" charset="0"/>
              </a:rPr>
              <a:t>Phone app</a:t>
            </a:r>
          </a:p>
          <a:p>
            <a:pPr marL="0" indent="0">
              <a:buNone/>
            </a:pPr>
            <a:r>
              <a:rPr lang="nl-NL" dirty="0">
                <a:effectLst/>
                <a:latin typeface="Helvetica Neue" panose="02000503000000020004" pitchFamily="2" charset="0"/>
                <a:hlinkClick r:id="rId2"/>
              </a:rPr>
              <a:t>https://1-10.github.io/zigsim/getting-started.html#install</a:t>
            </a:r>
            <a:endParaRPr lang="nl-NL" dirty="0">
              <a:effectLst/>
              <a:latin typeface="Helvetica Neue" panose="02000503000000020004" pitchFamily="2" charset="0"/>
            </a:endParaRPr>
          </a:p>
          <a:p>
            <a:pPr marL="0" indent="0">
              <a:buNone/>
            </a:pPr>
            <a:r>
              <a:rPr lang="nl-NL" dirty="0">
                <a:effectLst/>
                <a:latin typeface="Helvetica Neue" panose="02000503000000020004" pitchFamily="2" charset="0"/>
              </a:rPr>
              <a:t>Desktop</a:t>
            </a:r>
            <a:endParaRPr lang="nl-NL" dirty="0">
              <a:latin typeface="Helvetica Neue" panose="02000503000000020004" pitchFamily="2" charset="0"/>
            </a:endParaRPr>
          </a:p>
          <a:p>
            <a:pPr marL="0" indent="0">
              <a:buNone/>
            </a:pPr>
            <a:r>
              <a:rPr lang="nl-NL" dirty="0">
                <a:effectLst/>
                <a:latin typeface="Helvetica Neue" panose="02000503000000020004" pitchFamily="2" charset="0"/>
                <a:hlinkClick r:id="rId3"/>
              </a:rPr>
              <a:t>https://1-10.github.io/zigsim/tutorial.html#using-zig-indicator</a:t>
            </a:r>
            <a:endParaRPr lang="nl-NL" dirty="0">
              <a:effectLst/>
              <a:latin typeface="Helvetica Neue" panose="02000503000000020004" pitchFamily="2" charset="0"/>
            </a:endParaRPr>
          </a:p>
          <a:p>
            <a:endParaRPr lang="nl-NL" dirty="0"/>
          </a:p>
        </p:txBody>
      </p:sp>
    </p:spTree>
    <p:extLst>
      <p:ext uri="{BB962C8B-B14F-4D97-AF65-F5344CB8AC3E}">
        <p14:creationId xmlns:p14="http://schemas.microsoft.com/office/powerpoint/2010/main" val="195758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7D6ECD-590A-2F88-F5F7-CB8B9FA3266E}"/>
              </a:ext>
            </a:extLst>
          </p:cNvPr>
          <p:cNvSpPr>
            <a:spLocks noGrp="1"/>
          </p:cNvSpPr>
          <p:nvPr>
            <p:ph type="title"/>
          </p:nvPr>
        </p:nvSpPr>
        <p:spPr/>
        <p:txBody>
          <a:bodyPr>
            <a:normAutofit/>
          </a:bodyPr>
          <a:lstStyle/>
          <a:p>
            <a:r>
              <a:rPr lang="nl-NL" dirty="0"/>
              <a:t>Toestemming </a:t>
            </a:r>
            <a:r>
              <a:rPr lang="nl-NL" dirty="0" err="1"/>
              <a:t>mac</a:t>
            </a:r>
            <a:r>
              <a:rPr lang="nl-NL" dirty="0"/>
              <a:t>,  </a:t>
            </a:r>
            <a:r>
              <a:rPr lang="nl-NL" dirty="0" err="1"/>
              <a:t>Zig</a:t>
            </a:r>
            <a:r>
              <a:rPr lang="nl-NL" dirty="0"/>
              <a:t>  Indicator</a:t>
            </a:r>
          </a:p>
        </p:txBody>
      </p:sp>
      <p:pic>
        <p:nvPicPr>
          <p:cNvPr id="5" name="Tijdelijke aanduiding voor inhoud 4" descr="Afbeelding met tekst, software, Multimediasoftware, schermopname&#10;&#10;Automatisch gegenereerde beschrijving">
            <a:extLst>
              <a:ext uri="{FF2B5EF4-FFF2-40B4-BE49-F238E27FC236}">
                <a16:creationId xmlns:a16="http://schemas.microsoft.com/office/drawing/2014/main" id="{2A0237A8-EA5C-18E3-FABF-87D2C26E1289}"/>
              </a:ext>
            </a:extLst>
          </p:cNvPr>
          <p:cNvPicPr>
            <a:picLocks noGrp="1" noChangeAspect="1"/>
          </p:cNvPicPr>
          <p:nvPr>
            <p:ph idx="1"/>
          </p:nvPr>
        </p:nvPicPr>
        <p:blipFill>
          <a:blip r:embed="rId2"/>
          <a:stretch>
            <a:fillRect/>
          </a:stretch>
        </p:blipFill>
        <p:spPr>
          <a:xfrm>
            <a:off x="1494631" y="2509044"/>
            <a:ext cx="9410700" cy="3632200"/>
          </a:xfrm>
        </p:spPr>
      </p:pic>
    </p:spTree>
    <p:extLst>
      <p:ext uri="{BB962C8B-B14F-4D97-AF65-F5344CB8AC3E}">
        <p14:creationId xmlns:p14="http://schemas.microsoft.com/office/powerpoint/2010/main" val="1658228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EA294C-AE4F-18C3-688F-09FAA651049D}"/>
              </a:ext>
            </a:extLst>
          </p:cNvPr>
          <p:cNvSpPr>
            <a:spLocks noGrp="1"/>
          </p:cNvSpPr>
          <p:nvPr>
            <p:ph type="title"/>
          </p:nvPr>
        </p:nvSpPr>
        <p:spPr/>
        <p:txBody>
          <a:bodyPr/>
          <a:lstStyle/>
          <a:p>
            <a:r>
              <a:rPr lang="nl-NL" dirty="0"/>
              <a:t>Instellen &amp; testen</a:t>
            </a:r>
          </a:p>
        </p:txBody>
      </p:sp>
      <p:sp>
        <p:nvSpPr>
          <p:cNvPr id="3" name="Tijdelijke aanduiding voor inhoud 2">
            <a:extLst>
              <a:ext uri="{FF2B5EF4-FFF2-40B4-BE49-F238E27FC236}">
                <a16:creationId xmlns:a16="http://schemas.microsoft.com/office/drawing/2014/main" id="{E6582873-65A3-BCAB-8830-F7B2906E9A62}"/>
              </a:ext>
            </a:extLst>
          </p:cNvPr>
          <p:cNvSpPr>
            <a:spLocks noGrp="1"/>
          </p:cNvSpPr>
          <p:nvPr>
            <p:ph idx="1"/>
          </p:nvPr>
        </p:nvSpPr>
        <p:spPr/>
        <p:txBody>
          <a:bodyPr>
            <a:normAutofit lnSpcReduction="10000"/>
          </a:bodyPr>
          <a:lstStyle/>
          <a:p>
            <a:r>
              <a:rPr lang="nl-NL" dirty="0"/>
              <a:t>Download app en  desktop</a:t>
            </a:r>
          </a:p>
          <a:p>
            <a:r>
              <a:rPr lang="nl-NL" dirty="0"/>
              <a:t>Geef IP adres van je computer op in ZIG sim.  (Zie </a:t>
            </a:r>
            <a:r>
              <a:rPr lang="nl-NL" dirty="0" err="1"/>
              <a:t>Zig</a:t>
            </a:r>
            <a:r>
              <a:rPr lang="nl-NL" dirty="0"/>
              <a:t> indicator app. Of bij wifi instellingen van PC of MAC)</a:t>
            </a:r>
          </a:p>
          <a:p>
            <a:r>
              <a:rPr lang="nl-NL" dirty="0"/>
              <a:t>Kies een poort. Zorg dat telefoon en computer hetzelfde nummer hebben</a:t>
            </a:r>
          </a:p>
          <a:p>
            <a:r>
              <a:rPr lang="nl-NL" dirty="0"/>
              <a:t>Gebruik OSC protocol voor </a:t>
            </a:r>
            <a:r>
              <a:rPr lang="nl-NL" dirty="0" err="1"/>
              <a:t>TouchDesigner</a:t>
            </a:r>
            <a:r>
              <a:rPr lang="nl-NL" dirty="0"/>
              <a:t>. JSON voor ZIG indicator (PC/MAC)</a:t>
            </a:r>
          </a:p>
          <a:p>
            <a:r>
              <a:rPr lang="nl-NL" dirty="0"/>
              <a:t>Selecteer een sensor, en druk op start in app en desktop</a:t>
            </a:r>
          </a:p>
          <a:p>
            <a:endParaRPr lang="nl-NL" dirty="0"/>
          </a:p>
          <a:p>
            <a:endParaRPr lang="nl-NL" dirty="0"/>
          </a:p>
        </p:txBody>
      </p:sp>
    </p:spTree>
    <p:extLst>
      <p:ext uri="{BB962C8B-B14F-4D97-AF65-F5344CB8AC3E}">
        <p14:creationId xmlns:p14="http://schemas.microsoft.com/office/powerpoint/2010/main" val="833870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DED43E-0CDA-5989-81A3-8D8516668401}"/>
              </a:ext>
            </a:extLst>
          </p:cNvPr>
          <p:cNvSpPr>
            <a:spLocks noGrp="1"/>
          </p:cNvSpPr>
          <p:nvPr>
            <p:ph type="title"/>
          </p:nvPr>
        </p:nvSpPr>
        <p:spPr/>
        <p:txBody>
          <a:bodyPr/>
          <a:lstStyle/>
          <a:p>
            <a:r>
              <a:rPr lang="nl-NL" dirty="0"/>
              <a:t>Touchdesigner</a:t>
            </a:r>
          </a:p>
        </p:txBody>
      </p:sp>
      <p:sp>
        <p:nvSpPr>
          <p:cNvPr id="3" name="Tijdelijke aanduiding voor inhoud 2">
            <a:extLst>
              <a:ext uri="{FF2B5EF4-FFF2-40B4-BE49-F238E27FC236}">
                <a16:creationId xmlns:a16="http://schemas.microsoft.com/office/drawing/2014/main" id="{542B8508-2779-A73D-902E-B5C92CB50EA2}"/>
              </a:ext>
            </a:extLst>
          </p:cNvPr>
          <p:cNvSpPr>
            <a:spLocks noGrp="1"/>
          </p:cNvSpPr>
          <p:nvPr>
            <p:ph idx="1"/>
          </p:nvPr>
        </p:nvSpPr>
        <p:spPr/>
        <p:txBody>
          <a:bodyPr>
            <a:normAutofit fontScale="85000" lnSpcReduction="20000"/>
          </a:bodyPr>
          <a:lstStyle/>
          <a:p>
            <a:r>
              <a:rPr lang="nl-NL" dirty="0">
                <a:effectLst/>
                <a:latin typeface="Helvetica Neue" panose="02000503000000020004" pitchFamily="2" charset="0"/>
              </a:rPr>
              <a:t>Touchdesigner</a:t>
            </a:r>
          </a:p>
          <a:p>
            <a:pPr marL="0" indent="0">
              <a:buNone/>
            </a:pPr>
            <a:r>
              <a:rPr lang="nl-NL" dirty="0">
                <a:effectLst/>
                <a:latin typeface="Helvetica Neue" panose="02000503000000020004" pitchFamily="2" charset="0"/>
                <a:hlinkClick r:id="rId2"/>
              </a:rPr>
              <a:t>https://derivative.ca/download</a:t>
            </a:r>
            <a:endParaRPr lang="nl-NL" dirty="0">
              <a:effectLst/>
              <a:latin typeface="Helvetica Neue" panose="02000503000000020004" pitchFamily="2" charset="0"/>
            </a:endParaRPr>
          </a:p>
          <a:p>
            <a:pPr marL="0" indent="0">
              <a:buNone/>
            </a:pPr>
            <a:endParaRPr lang="nl-NL" dirty="0">
              <a:effectLst/>
              <a:latin typeface="Helvetica Neue" panose="02000503000000020004" pitchFamily="2" charset="0"/>
            </a:endParaRPr>
          </a:p>
          <a:p>
            <a:pPr marL="0" indent="0">
              <a:buNone/>
            </a:pPr>
            <a:r>
              <a:rPr lang="nl-NL" dirty="0">
                <a:effectLst/>
                <a:latin typeface="Helvetica Neue" panose="02000503000000020004" pitchFamily="2" charset="0"/>
              </a:rPr>
              <a:t>Template:</a:t>
            </a:r>
          </a:p>
          <a:p>
            <a:pPr marL="0" indent="0">
              <a:buNone/>
            </a:pPr>
            <a:r>
              <a:rPr lang="nl-NL" dirty="0">
                <a:effectLst/>
                <a:latin typeface="Helvetica Neue" panose="02000503000000020004" pitchFamily="2" charset="0"/>
              </a:rPr>
              <a:t>Download template en zet alles in 1 map</a:t>
            </a:r>
          </a:p>
          <a:p>
            <a:pPr marL="0" indent="0">
              <a:buNone/>
            </a:pPr>
            <a:endParaRPr lang="nl-NL" dirty="0">
              <a:effectLst/>
              <a:latin typeface="Helvetica Neue" panose="02000503000000020004" pitchFamily="2" charset="0"/>
            </a:endParaRPr>
          </a:p>
          <a:p>
            <a:pPr marL="0" indent="0">
              <a:buNone/>
            </a:pPr>
            <a:r>
              <a:rPr lang="nl-NL" dirty="0">
                <a:effectLst/>
                <a:latin typeface="Helvetica Neue" panose="02000503000000020004" pitchFamily="2" charset="0"/>
              </a:rPr>
              <a:t>Beginnerscursus:</a:t>
            </a:r>
          </a:p>
          <a:p>
            <a:pPr marL="0" indent="0">
              <a:buNone/>
            </a:pPr>
            <a:r>
              <a:rPr lang="nl-NL" dirty="0">
                <a:effectLst/>
                <a:latin typeface="Helvetica Neue" panose="02000503000000020004" pitchFamily="2" charset="0"/>
                <a:hlinkClick r:id="rId3"/>
              </a:rPr>
              <a:t>https://www.youtube.com/watch?v=Z_WfldiO6HI&amp;list=PLFrhecWXVn5862cxJgysq9PYSjLdfNiHz&amp;ab_channel=bileamtschepe%28elekktronaut%29</a:t>
            </a:r>
            <a:endParaRPr lang="nl-NL" dirty="0">
              <a:effectLst/>
              <a:latin typeface="Helvetica Neue" panose="02000503000000020004" pitchFamily="2" charset="0"/>
            </a:endParaRPr>
          </a:p>
          <a:p>
            <a:pPr marL="0" indent="0">
              <a:buNone/>
            </a:pPr>
            <a:endParaRPr lang="nl-NL" dirty="0">
              <a:effectLst/>
              <a:latin typeface="Helvetica Neue" panose="02000503000000020004" pitchFamily="2" charset="0"/>
            </a:endParaRPr>
          </a:p>
          <a:p>
            <a:pPr marL="0" indent="0">
              <a:buNone/>
            </a:pPr>
            <a:endParaRPr lang="nl-NL" dirty="0"/>
          </a:p>
        </p:txBody>
      </p:sp>
    </p:spTree>
    <p:extLst>
      <p:ext uri="{BB962C8B-B14F-4D97-AF65-F5344CB8AC3E}">
        <p14:creationId xmlns:p14="http://schemas.microsoft.com/office/powerpoint/2010/main" val="2846297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00E200-47F9-CA41-E716-A16250F48173}"/>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a:effectLst>
                  <a:glow rad="38100">
                    <a:schemeClr val="bg1">
                      <a:lumMod val="65000"/>
                      <a:lumOff val="35000"/>
                      <a:alpha val="50000"/>
                    </a:schemeClr>
                  </a:glow>
                  <a:outerShdw blurRad="28575" dist="31750" dir="13200000" algn="tl" rotWithShape="0">
                    <a:srgbClr val="000000">
                      <a:alpha val="25000"/>
                    </a:srgbClr>
                  </a:outerShdw>
                </a:effectLst>
              </a:rPr>
              <a:t>Immersive lab</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33F26AE-7DE4-8D39-DC2D-819037B05522}"/>
              </a:ext>
            </a:extLst>
          </p:cNvPr>
          <p:cNvSpPr txBox="1"/>
          <p:nvPr/>
        </p:nvSpPr>
        <p:spPr>
          <a:xfrm>
            <a:off x="371094" y="2718054"/>
            <a:ext cx="3438906" cy="3207258"/>
          </a:xfrm>
          <a:prstGeom prst="rect">
            <a:avLst/>
          </a:prstGeom>
        </p:spPr>
        <p:txBody>
          <a:bodyPr vert="horz" lIns="91440" tIns="45720" rIns="91440" bIns="45720" rtlCol="0" anchor="t">
            <a:normAutofit/>
          </a:bodyPr>
          <a:lstStyle/>
          <a:p>
            <a:pPr>
              <a:spcAft>
                <a:spcPts val="600"/>
              </a:spcAft>
            </a:pPr>
            <a:r>
              <a:rPr lang="en-US" sz="1400" dirty="0"/>
              <a:t>Kort </a:t>
            </a:r>
            <a:r>
              <a:rPr lang="en-US" sz="1400" dirty="0" err="1"/>
              <a:t>samengevat</a:t>
            </a:r>
            <a:r>
              <a:rPr lang="en-US" sz="1400" dirty="0"/>
              <a:t>: Het Immersive Lab is </a:t>
            </a:r>
            <a:r>
              <a:rPr lang="en-US" sz="1400" dirty="0" err="1"/>
              <a:t>een</a:t>
            </a:r>
            <a:r>
              <a:rPr lang="en-US" sz="1400" dirty="0"/>
              <a:t> apart “</a:t>
            </a:r>
            <a:r>
              <a:rPr lang="en-US" sz="1400" dirty="0" err="1"/>
              <a:t>groote</a:t>
            </a:r>
            <a:r>
              <a:rPr lang="en-US" sz="1400" dirty="0"/>
              <a:t> scherm" </a:t>
            </a:r>
            <a:r>
              <a:rPr lang="en-US" sz="1400" dirty="0" err="1"/>
              <a:t>waarop</a:t>
            </a:r>
            <a:r>
              <a:rPr lang="en-US" sz="1400" dirty="0"/>
              <a:t> je </a:t>
            </a:r>
            <a:r>
              <a:rPr lang="en-US" sz="1400" dirty="0" err="1"/>
              <a:t>kunt</a:t>
            </a:r>
            <a:r>
              <a:rPr lang="en-US" sz="1400" dirty="0"/>
              <a:t> </a:t>
            </a:r>
            <a:r>
              <a:rPr lang="en-US" sz="1400" dirty="0" err="1"/>
              <a:t>projecteren</a:t>
            </a:r>
            <a:r>
              <a:rPr lang="en-US" sz="1400" dirty="0"/>
              <a:t>. </a:t>
            </a:r>
            <a:r>
              <a:rPr lang="en-US" sz="1400" dirty="0" err="1"/>
              <a:t>Omdat</a:t>
            </a:r>
            <a:r>
              <a:rPr lang="en-US" sz="1400" dirty="0"/>
              <a:t> het </a:t>
            </a:r>
            <a:r>
              <a:rPr lang="en-US" sz="1400" dirty="0" err="1"/>
              <a:t>een</a:t>
            </a:r>
            <a:r>
              <a:rPr lang="en-US" sz="1400" dirty="0"/>
              <a:t> "</a:t>
            </a:r>
            <a:r>
              <a:rPr lang="en-US" sz="1400" dirty="0" err="1"/>
              <a:t>ruimte</a:t>
            </a:r>
            <a:r>
              <a:rPr lang="en-US" sz="1400" dirty="0"/>
              <a:t>" is, </a:t>
            </a:r>
            <a:r>
              <a:rPr lang="en-US" sz="1400" dirty="0" err="1"/>
              <a:t>vereist</a:t>
            </a:r>
            <a:r>
              <a:rPr lang="en-US" sz="1400" dirty="0"/>
              <a:t> </a:t>
            </a:r>
            <a:r>
              <a:rPr lang="en-US" sz="1400" dirty="0" err="1"/>
              <a:t>dit</a:t>
            </a:r>
            <a:r>
              <a:rPr lang="en-US" sz="1400" dirty="0"/>
              <a:t> mapping, </a:t>
            </a:r>
            <a:r>
              <a:rPr lang="en-US" sz="1400" dirty="0" err="1"/>
              <a:t>zoals</a:t>
            </a:r>
            <a:r>
              <a:rPr lang="en-US" sz="1400" dirty="0"/>
              <a:t> in het </a:t>
            </a:r>
            <a:r>
              <a:rPr lang="en-US" sz="1400" dirty="0" err="1"/>
              <a:t>beeld</a:t>
            </a:r>
            <a:r>
              <a:rPr lang="en-US" sz="1400" dirty="0"/>
              <a:t>. </a:t>
            </a:r>
          </a:p>
          <a:p>
            <a:pPr>
              <a:spcAft>
                <a:spcPts val="600"/>
              </a:spcAft>
            </a:pPr>
            <a:r>
              <a:rPr lang="en-US" sz="1400" dirty="0" err="1"/>
              <a:t>Hoewel</a:t>
            </a:r>
            <a:r>
              <a:rPr lang="en-US" sz="1400" dirty="0"/>
              <a:t> er templates </a:t>
            </a:r>
            <a:r>
              <a:rPr lang="en-US" sz="1400" dirty="0" err="1"/>
              <a:t>zijn</a:t>
            </a:r>
            <a:r>
              <a:rPr lang="en-US" sz="1400" dirty="0"/>
              <a:t> </a:t>
            </a:r>
            <a:r>
              <a:rPr lang="en-US" sz="1400" dirty="0" err="1"/>
              <a:t>voor</a:t>
            </a:r>
            <a:r>
              <a:rPr lang="en-US" sz="1400" dirty="0"/>
              <a:t> After Effects </a:t>
            </a:r>
            <a:r>
              <a:rPr lang="en-US" sz="1400" dirty="0" err="1"/>
              <a:t>en</a:t>
            </a:r>
            <a:r>
              <a:rPr lang="en-US" sz="1400" dirty="0"/>
              <a:t> Photoshop, </a:t>
            </a:r>
            <a:r>
              <a:rPr lang="en-US" sz="1400" dirty="0" err="1"/>
              <a:t>moet</a:t>
            </a:r>
            <a:r>
              <a:rPr lang="en-US" sz="1400" dirty="0"/>
              <a:t> je </a:t>
            </a:r>
            <a:r>
              <a:rPr lang="en-US" sz="1400" dirty="0" err="1"/>
              <a:t>hiermee</a:t>
            </a:r>
            <a:r>
              <a:rPr lang="en-US" sz="1400" dirty="0"/>
              <a:t> </a:t>
            </a:r>
            <a:r>
              <a:rPr lang="en-US" sz="1400" dirty="0" err="1"/>
              <a:t>zelf</a:t>
            </a:r>
            <a:r>
              <a:rPr lang="en-US" sz="1400" dirty="0"/>
              <a:t> </a:t>
            </a:r>
            <a:r>
              <a:rPr lang="en-US" sz="1400" dirty="0" err="1"/>
              <a:t>renderen</a:t>
            </a:r>
            <a:r>
              <a:rPr lang="en-US" sz="1400" dirty="0"/>
              <a:t> </a:t>
            </a:r>
            <a:r>
              <a:rPr lang="en-US" sz="1400" dirty="0" err="1"/>
              <a:t>en</a:t>
            </a:r>
            <a:r>
              <a:rPr lang="en-US" sz="1400" dirty="0"/>
              <a:t> de mapping </a:t>
            </a:r>
            <a:r>
              <a:rPr lang="en-US" sz="1400" dirty="0" err="1"/>
              <a:t>instellen</a:t>
            </a:r>
            <a:r>
              <a:rPr lang="en-US" sz="1400" dirty="0"/>
              <a:t>. </a:t>
            </a:r>
          </a:p>
          <a:p>
            <a:pPr>
              <a:spcAft>
                <a:spcPts val="600"/>
              </a:spcAft>
            </a:pPr>
            <a:r>
              <a:rPr lang="en-US" sz="1400" dirty="0"/>
              <a:t>Met </a:t>
            </a:r>
            <a:r>
              <a:rPr lang="en-US" sz="1400" dirty="0" err="1"/>
              <a:t>deze</a:t>
            </a:r>
            <a:r>
              <a:rPr lang="en-US" sz="1400" dirty="0"/>
              <a:t> </a:t>
            </a:r>
            <a:r>
              <a:rPr lang="en-US" sz="1400" dirty="0" err="1"/>
              <a:t>TouchDesigner</a:t>
            </a:r>
            <a:r>
              <a:rPr lang="en-US" sz="1400" dirty="0"/>
              <a:t>-template is </a:t>
            </a:r>
            <a:r>
              <a:rPr lang="en-US" sz="1400" dirty="0" err="1"/>
              <a:t>dat</a:t>
            </a:r>
            <a:r>
              <a:rPr lang="en-US" sz="1400" dirty="0"/>
              <a:t> </a:t>
            </a:r>
            <a:r>
              <a:rPr lang="en-US" sz="1400" dirty="0" err="1"/>
              <a:t>niet</a:t>
            </a:r>
            <a:r>
              <a:rPr lang="en-US" sz="1400" dirty="0"/>
              <a:t> </a:t>
            </a:r>
            <a:r>
              <a:rPr lang="en-US" sz="1400" dirty="0" err="1"/>
              <a:t>nodig</a:t>
            </a:r>
            <a:r>
              <a:rPr lang="en-US" sz="1400" dirty="0"/>
              <a:t>—de mapping </a:t>
            </a:r>
            <a:r>
              <a:rPr lang="en-US" sz="1400" dirty="0" err="1"/>
              <a:t>werkt</a:t>
            </a:r>
            <a:r>
              <a:rPr lang="en-US" sz="1400" dirty="0"/>
              <a:t> direct, </a:t>
            </a:r>
            <a:r>
              <a:rPr lang="en-US" sz="1400" dirty="0" err="1"/>
              <a:t>waardoor</a:t>
            </a:r>
            <a:r>
              <a:rPr lang="en-US" sz="1400" dirty="0"/>
              <a:t> je </a:t>
            </a:r>
            <a:r>
              <a:rPr lang="en-US" sz="1400" dirty="0" err="1"/>
              <a:t>je</a:t>
            </a:r>
            <a:r>
              <a:rPr lang="en-US" sz="1400" dirty="0"/>
              <a:t> </a:t>
            </a:r>
            <a:r>
              <a:rPr lang="en-US" sz="1400" dirty="0" err="1"/>
              <a:t>kunt</a:t>
            </a:r>
            <a:r>
              <a:rPr lang="en-US" sz="1400" dirty="0"/>
              <a:t> </a:t>
            </a:r>
            <a:r>
              <a:rPr lang="en-US" sz="1400" dirty="0" err="1"/>
              <a:t>focussen</a:t>
            </a:r>
            <a:r>
              <a:rPr lang="en-US" sz="1400" dirty="0"/>
              <a:t> op het </a:t>
            </a:r>
            <a:r>
              <a:rPr lang="en-US" sz="1400" dirty="0" err="1"/>
              <a:t>creëren</a:t>
            </a:r>
            <a:r>
              <a:rPr lang="en-US" sz="1400" dirty="0"/>
              <a:t> van </a:t>
            </a:r>
            <a:r>
              <a:rPr lang="en-US" sz="1400" dirty="0" err="1"/>
              <a:t>sterke</a:t>
            </a:r>
            <a:r>
              <a:rPr lang="en-US" sz="1400" dirty="0"/>
              <a:t> content die je </a:t>
            </a:r>
            <a:r>
              <a:rPr lang="en-US" sz="1400" dirty="0" err="1"/>
              <a:t>snel</a:t>
            </a:r>
            <a:r>
              <a:rPr lang="en-US" sz="1400" dirty="0"/>
              <a:t> in de </a:t>
            </a:r>
            <a:r>
              <a:rPr lang="en-US" sz="1400" dirty="0" err="1"/>
              <a:t>ruimte</a:t>
            </a:r>
            <a:r>
              <a:rPr lang="en-US" sz="1400" dirty="0"/>
              <a:t> </a:t>
            </a:r>
            <a:r>
              <a:rPr lang="en-US" sz="1400" dirty="0" err="1"/>
              <a:t>kunt</a:t>
            </a:r>
            <a:r>
              <a:rPr lang="en-US" sz="1400" dirty="0"/>
              <a:t> </a:t>
            </a:r>
            <a:r>
              <a:rPr lang="en-US" sz="1400" dirty="0" err="1"/>
              <a:t>testen</a:t>
            </a:r>
            <a:r>
              <a:rPr lang="en-US" sz="1400" dirty="0"/>
              <a:t>.</a:t>
            </a:r>
          </a:p>
        </p:txBody>
      </p:sp>
      <p:pic>
        <p:nvPicPr>
          <p:cNvPr id="5" name="Content Placeholder 4" descr="A colorful squares with black text&#10;&#10;Description automatically generated">
            <a:extLst>
              <a:ext uri="{FF2B5EF4-FFF2-40B4-BE49-F238E27FC236}">
                <a16:creationId xmlns:a16="http://schemas.microsoft.com/office/drawing/2014/main" id="{EF16DC51-869A-6AB4-6238-E482EC61FDEF}"/>
              </a:ext>
            </a:extLst>
          </p:cNvPr>
          <p:cNvPicPr>
            <a:picLocks noGrp="1" noChangeAspect="1"/>
          </p:cNvPicPr>
          <p:nvPr>
            <p:ph idx="1"/>
          </p:nvPr>
        </p:nvPicPr>
        <p:blipFill>
          <a:blip r:embed="rId2"/>
          <a:stretch>
            <a:fillRect/>
          </a:stretch>
        </p:blipFill>
        <p:spPr>
          <a:xfrm>
            <a:off x="4901184" y="1532478"/>
            <a:ext cx="6922008" cy="3893628"/>
          </a:xfrm>
          <a:prstGeom prst="rect">
            <a:avLst/>
          </a:prstGeom>
          <a:ln w="12700">
            <a:solidFill>
              <a:schemeClr val="tx1"/>
            </a:solidFill>
          </a:ln>
        </p:spPr>
      </p:pic>
    </p:spTree>
    <p:extLst>
      <p:ext uri="{BB962C8B-B14F-4D97-AF65-F5344CB8AC3E}">
        <p14:creationId xmlns:p14="http://schemas.microsoft.com/office/powerpoint/2010/main" val="160887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06F5B9-B9BB-585D-6501-85DB0ED6C174}"/>
              </a:ext>
            </a:extLst>
          </p:cNvPr>
          <p:cNvSpPr>
            <a:spLocks noGrp="1"/>
          </p:cNvSpPr>
          <p:nvPr>
            <p:ph type="title"/>
          </p:nvPr>
        </p:nvSpPr>
        <p:spPr/>
        <p:txBody>
          <a:bodyPr/>
          <a:lstStyle/>
          <a:p>
            <a:r>
              <a:rPr lang="nl-NL" dirty="0"/>
              <a:t>Sensor data ontvangen</a:t>
            </a:r>
          </a:p>
        </p:txBody>
      </p:sp>
      <p:pic>
        <p:nvPicPr>
          <p:cNvPr id="5" name="Tijdelijke aanduiding voor inhoud 4" descr="Afbeelding met schermopname, Multimediasoftware, Grafische software, 3d-modellering&#10;&#10;Automatisch gegenereerde beschrijving">
            <a:extLst>
              <a:ext uri="{FF2B5EF4-FFF2-40B4-BE49-F238E27FC236}">
                <a16:creationId xmlns:a16="http://schemas.microsoft.com/office/drawing/2014/main" id="{6F767A51-44E8-9D7C-2AC3-3B11DDC20342}"/>
              </a:ext>
            </a:extLst>
          </p:cNvPr>
          <p:cNvPicPr>
            <a:picLocks noGrp="1" noChangeAspect="1"/>
          </p:cNvPicPr>
          <p:nvPr>
            <p:ph idx="1"/>
          </p:nvPr>
        </p:nvPicPr>
        <p:blipFill>
          <a:blip r:embed="rId2"/>
          <a:stretch>
            <a:fillRect/>
          </a:stretch>
        </p:blipFill>
        <p:spPr>
          <a:xfrm>
            <a:off x="1115568" y="2207349"/>
            <a:ext cx="9372600" cy="3683000"/>
          </a:xfrm>
        </p:spPr>
      </p:pic>
      <p:sp>
        <p:nvSpPr>
          <p:cNvPr id="6" name="Ovaal 5">
            <a:extLst>
              <a:ext uri="{FF2B5EF4-FFF2-40B4-BE49-F238E27FC236}">
                <a16:creationId xmlns:a16="http://schemas.microsoft.com/office/drawing/2014/main" id="{60B5CCE8-CDE9-B852-B2CA-8ADCF57DADD0}"/>
              </a:ext>
            </a:extLst>
          </p:cNvPr>
          <p:cNvSpPr/>
          <p:nvPr/>
        </p:nvSpPr>
        <p:spPr>
          <a:xfrm>
            <a:off x="1878226" y="3237470"/>
            <a:ext cx="2718488" cy="1309816"/>
          </a:xfrm>
          <a:prstGeom prst="ellipse">
            <a:avLst/>
          </a:prstGeom>
          <a:noFill/>
          <a:ln w="41275">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24533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06F5B9-B9BB-585D-6501-85DB0ED6C174}"/>
              </a:ext>
            </a:extLst>
          </p:cNvPr>
          <p:cNvSpPr>
            <a:spLocks noGrp="1"/>
          </p:cNvSpPr>
          <p:nvPr>
            <p:ph type="title"/>
          </p:nvPr>
        </p:nvSpPr>
        <p:spPr/>
        <p:txBody>
          <a:bodyPr/>
          <a:lstStyle/>
          <a:p>
            <a:r>
              <a:rPr lang="nl-NL" dirty="0"/>
              <a:t>Sensor data ontvangen</a:t>
            </a:r>
          </a:p>
        </p:txBody>
      </p:sp>
      <p:pic>
        <p:nvPicPr>
          <p:cNvPr id="8" name="Afbeelding 7" descr="Afbeelding met tekst, schermopname, software, Multimediasoftware&#10;&#10;Automatisch gegenereerde beschrijving">
            <a:extLst>
              <a:ext uri="{FF2B5EF4-FFF2-40B4-BE49-F238E27FC236}">
                <a16:creationId xmlns:a16="http://schemas.microsoft.com/office/drawing/2014/main" id="{A585621B-09BB-3035-9F62-6A52B4E60316}"/>
              </a:ext>
            </a:extLst>
          </p:cNvPr>
          <p:cNvPicPr>
            <a:picLocks noChangeAspect="1"/>
          </p:cNvPicPr>
          <p:nvPr/>
        </p:nvPicPr>
        <p:blipFill>
          <a:blip r:embed="rId2"/>
          <a:stretch>
            <a:fillRect/>
          </a:stretch>
        </p:blipFill>
        <p:spPr>
          <a:xfrm>
            <a:off x="5984991" y="1468723"/>
            <a:ext cx="4886210" cy="5021649"/>
          </a:xfrm>
          <a:prstGeom prst="rect">
            <a:avLst/>
          </a:prstGeom>
        </p:spPr>
      </p:pic>
      <p:pic>
        <p:nvPicPr>
          <p:cNvPr id="10" name="Afbeelding 9" descr="Afbeelding met tekst, schermopname, scherm, nummer&#10;&#10;Automatisch gegenereerde beschrijving">
            <a:extLst>
              <a:ext uri="{FF2B5EF4-FFF2-40B4-BE49-F238E27FC236}">
                <a16:creationId xmlns:a16="http://schemas.microsoft.com/office/drawing/2014/main" id="{52D5AD36-E7AA-410C-7756-BCA3BB136DEE}"/>
              </a:ext>
            </a:extLst>
          </p:cNvPr>
          <p:cNvPicPr>
            <a:picLocks noChangeAspect="1"/>
          </p:cNvPicPr>
          <p:nvPr/>
        </p:nvPicPr>
        <p:blipFill>
          <a:blip r:embed="rId3"/>
          <a:stretch>
            <a:fillRect/>
          </a:stretch>
        </p:blipFill>
        <p:spPr>
          <a:xfrm>
            <a:off x="999524" y="1754138"/>
            <a:ext cx="3149600" cy="2578100"/>
          </a:xfrm>
          <a:prstGeom prst="rect">
            <a:avLst/>
          </a:prstGeom>
        </p:spPr>
      </p:pic>
      <p:sp>
        <p:nvSpPr>
          <p:cNvPr id="6" name="Ovaal 5">
            <a:extLst>
              <a:ext uri="{FF2B5EF4-FFF2-40B4-BE49-F238E27FC236}">
                <a16:creationId xmlns:a16="http://schemas.microsoft.com/office/drawing/2014/main" id="{60B5CCE8-CDE9-B852-B2CA-8ADCF57DADD0}"/>
              </a:ext>
            </a:extLst>
          </p:cNvPr>
          <p:cNvSpPr/>
          <p:nvPr/>
        </p:nvSpPr>
        <p:spPr>
          <a:xfrm>
            <a:off x="7203989" y="3043188"/>
            <a:ext cx="1865871" cy="771624"/>
          </a:xfrm>
          <a:prstGeom prst="ellipse">
            <a:avLst/>
          </a:prstGeom>
          <a:noFill/>
          <a:ln w="41275">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kstvak 10">
            <a:extLst>
              <a:ext uri="{FF2B5EF4-FFF2-40B4-BE49-F238E27FC236}">
                <a16:creationId xmlns:a16="http://schemas.microsoft.com/office/drawing/2014/main" id="{53633F86-0EBD-88D9-6EAF-4560E5E9F944}"/>
              </a:ext>
            </a:extLst>
          </p:cNvPr>
          <p:cNvSpPr txBox="1"/>
          <p:nvPr/>
        </p:nvSpPr>
        <p:spPr>
          <a:xfrm>
            <a:off x="646670" y="5386030"/>
            <a:ext cx="3369276" cy="923330"/>
          </a:xfrm>
          <a:prstGeom prst="rect">
            <a:avLst/>
          </a:prstGeom>
          <a:noFill/>
        </p:spPr>
        <p:txBody>
          <a:bodyPr wrap="square" rtlCol="0">
            <a:spAutoFit/>
          </a:bodyPr>
          <a:lstStyle/>
          <a:p>
            <a:r>
              <a:rPr lang="nl-NL" dirty="0"/>
              <a:t>Selecteer oscin3 en  stel  juiste poort in bij parameters (zelfde als in je ZIG sim app</a:t>
            </a:r>
          </a:p>
        </p:txBody>
      </p:sp>
    </p:spTree>
    <p:extLst>
      <p:ext uri="{BB962C8B-B14F-4D97-AF65-F5344CB8AC3E}">
        <p14:creationId xmlns:p14="http://schemas.microsoft.com/office/powerpoint/2010/main" val="338517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06F5B9-B9BB-585D-6501-85DB0ED6C174}"/>
              </a:ext>
            </a:extLst>
          </p:cNvPr>
          <p:cNvSpPr>
            <a:spLocks noGrp="1"/>
          </p:cNvSpPr>
          <p:nvPr>
            <p:ph type="title"/>
          </p:nvPr>
        </p:nvSpPr>
        <p:spPr/>
        <p:txBody>
          <a:bodyPr/>
          <a:lstStyle/>
          <a:p>
            <a:r>
              <a:rPr lang="nl-NL" dirty="0"/>
              <a:t>Selecteer data</a:t>
            </a:r>
          </a:p>
        </p:txBody>
      </p:sp>
      <p:sp>
        <p:nvSpPr>
          <p:cNvPr id="11" name="Tekstvak 10">
            <a:extLst>
              <a:ext uri="{FF2B5EF4-FFF2-40B4-BE49-F238E27FC236}">
                <a16:creationId xmlns:a16="http://schemas.microsoft.com/office/drawing/2014/main" id="{53633F86-0EBD-88D9-6EAF-4560E5E9F944}"/>
              </a:ext>
            </a:extLst>
          </p:cNvPr>
          <p:cNvSpPr txBox="1"/>
          <p:nvPr/>
        </p:nvSpPr>
        <p:spPr>
          <a:xfrm>
            <a:off x="646670" y="5386030"/>
            <a:ext cx="4421746" cy="1200329"/>
          </a:xfrm>
          <a:prstGeom prst="rect">
            <a:avLst/>
          </a:prstGeom>
          <a:noFill/>
        </p:spPr>
        <p:txBody>
          <a:bodyPr wrap="square" rtlCol="0">
            <a:spAutoFit/>
          </a:bodyPr>
          <a:lstStyle/>
          <a:p>
            <a:r>
              <a:rPr lang="nl-NL" dirty="0"/>
              <a:t>Je wilt 1 kanaal kiezen. Kijk welke uitslag het beste is bij je “beweging”. De app stuurt per sensor verschillende kanalen.  Klik op pijltje naast </a:t>
            </a:r>
            <a:r>
              <a:rPr lang="nl-NL" dirty="0" err="1"/>
              <a:t>channel</a:t>
            </a:r>
            <a:r>
              <a:rPr lang="nl-NL" dirty="0"/>
              <a:t> </a:t>
            </a:r>
            <a:r>
              <a:rPr lang="nl-NL" dirty="0" err="1"/>
              <a:t>names</a:t>
            </a:r>
            <a:endParaRPr lang="nl-NL" dirty="0"/>
          </a:p>
        </p:txBody>
      </p:sp>
      <p:pic>
        <p:nvPicPr>
          <p:cNvPr id="4" name="Afbeelding 3" descr="Afbeelding met tekst, schermopname, software, Multimediasoftware&#10;&#10;Automatisch gegenereerde beschrijving">
            <a:extLst>
              <a:ext uri="{FF2B5EF4-FFF2-40B4-BE49-F238E27FC236}">
                <a16:creationId xmlns:a16="http://schemas.microsoft.com/office/drawing/2014/main" id="{66F79E69-388F-5179-526E-F330E6F34904}"/>
              </a:ext>
            </a:extLst>
          </p:cNvPr>
          <p:cNvPicPr>
            <a:picLocks noChangeAspect="1"/>
          </p:cNvPicPr>
          <p:nvPr/>
        </p:nvPicPr>
        <p:blipFill>
          <a:blip r:embed="rId2"/>
          <a:stretch>
            <a:fillRect/>
          </a:stretch>
        </p:blipFill>
        <p:spPr>
          <a:xfrm>
            <a:off x="5911997" y="1574992"/>
            <a:ext cx="4528118" cy="4734368"/>
          </a:xfrm>
          <a:prstGeom prst="rect">
            <a:avLst/>
          </a:prstGeom>
        </p:spPr>
      </p:pic>
      <p:sp>
        <p:nvSpPr>
          <p:cNvPr id="5" name="Ovaal 4">
            <a:extLst>
              <a:ext uri="{FF2B5EF4-FFF2-40B4-BE49-F238E27FC236}">
                <a16:creationId xmlns:a16="http://schemas.microsoft.com/office/drawing/2014/main" id="{BBCA5F14-47ED-4EC7-5D06-29B933AF273C}"/>
              </a:ext>
            </a:extLst>
          </p:cNvPr>
          <p:cNvSpPr/>
          <p:nvPr/>
        </p:nvSpPr>
        <p:spPr>
          <a:xfrm>
            <a:off x="7142205" y="2499491"/>
            <a:ext cx="3496962" cy="771624"/>
          </a:xfrm>
          <a:prstGeom prst="ellipse">
            <a:avLst/>
          </a:prstGeom>
          <a:noFill/>
          <a:ln w="41275">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7" name="Rechte verbindingslijn met pijl 6">
            <a:extLst>
              <a:ext uri="{FF2B5EF4-FFF2-40B4-BE49-F238E27FC236}">
                <a16:creationId xmlns:a16="http://schemas.microsoft.com/office/drawing/2014/main" id="{D5147086-3E15-62A8-2691-143D050D8F83}"/>
              </a:ext>
            </a:extLst>
          </p:cNvPr>
          <p:cNvCxnSpPr>
            <a:cxnSpLocks/>
          </p:cNvCxnSpPr>
          <p:nvPr/>
        </p:nvCxnSpPr>
        <p:spPr>
          <a:xfrm flipH="1" flipV="1">
            <a:off x="10256107" y="2885303"/>
            <a:ext cx="667266" cy="38581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Afbeelding 12" descr="Afbeelding met tekst, schermopname, software, Besturingssysteem&#10;&#10;Automatisch gegenereerde beschrijving">
            <a:extLst>
              <a:ext uri="{FF2B5EF4-FFF2-40B4-BE49-F238E27FC236}">
                <a16:creationId xmlns:a16="http://schemas.microsoft.com/office/drawing/2014/main" id="{B963669D-777E-F590-E6F6-5064F6AA1E83}"/>
              </a:ext>
            </a:extLst>
          </p:cNvPr>
          <p:cNvPicPr>
            <a:picLocks noChangeAspect="1"/>
          </p:cNvPicPr>
          <p:nvPr/>
        </p:nvPicPr>
        <p:blipFill>
          <a:blip r:embed="rId3"/>
          <a:stretch>
            <a:fillRect/>
          </a:stretch>
        </p:blipFill>
        <p:spPr>
          <a:xfrm>
            <a:off x="196026" y="1728216"/>
            <a:ext cx="1839083" cy="3271115"/>
          </a:xfrm>
          <a:prstGeom prst="rect">
            <a:avLst/>
          </a:prstGeom>
        </p:spPr>
      </p:pic>
      <p:pic>
        <p:nvPicPr>
          <p:cNvPr id="15" name="Afbeelding 14" descr="Afbeelding met tekst, schermopname, scherm, Rechthoek&#10;&#10;Automatisch gegenereerde beschrijving">
            <a:extLst>
              <a:ext uri="{FF2B5EF4-FFF2-40B4-BE49-F238E27FC236}">
                <a16:creationId xmlns:a16="http://schemas.microsoft.com/office/drawing/2014/main" id="{79EFE1E7-C496-BCF6-283E-72182894F62E}"/>
              </a:ext>
            </a:extLst>
          </p:cNvPr>
          <p:cNvPicPr>
            <a:picLocks noChangeAspect="1"/>
          </p:cNvPicPr>
          <p:nvPr/>
        </p:nvPicPr>
        <p:blipFill>
          <a:blip r:embed="rId4"/>
          <a:stretch>
            <a:fillRect/>
          </a:stretch>
        </p:blipFill>
        <p:spPr>
          <a:xfrm>
            <a:off x="2472896" y="1966959"/>
            <a:ext cx="3086100" cy="2222500"/>
          </a:xfrm>
          <a:prstGeom prst="rect">
            <a:avLst/>
          </a:prstGeom>
        </p:spPr>
      </p:pic>
    </p:spTree>
    <p:extLst>
      <p:ext uri="{BB962C8B-B14F-4D97-AF65-F5344CB8AC3E}">
        <p14:creationId xmlns:p14="http://schemas.microsoft.com/office/powerpoint/2010/main" val="3941371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CE390F-86D9-16CD-91FA-64588294E224}"/>
              </a:ext>
            </a:extLst>
          </p:cNvPr>
          <p:cNvSpPr>
            <a:spLocks noGrp="1"/>
          </p:cNvSpPr>
          <p:nvPr>
            <p:ph type="title"/>
          </p:nvPr>
        </p:nvSpPr>
        <p:spPr/>
        <p:txBody>
          <a:bodyPr/>
          <a:lstStyle/>
          <a:p>
            <a:r>
              <a:rPr lang="nl-NL" dirty="0"/>
              <a:t>Trigger aanpassen</a:t>
            </a:r>
          </a:p>
        </p:txBody>
      </p:sp>
      <p:pic>
        <p:nvPicPr>
          <p:cNvPr id="5" name="Tijdelijke aanduiding voor inhoud 4" descr="Afbeelding met tekst, schermopname, software, scherm&#10;&#10;Automatisch gegenereerde beschrijving">
            <a:extLst>
              <a:ext uri="{FF2B5EF4-FFF2-40B4-BE49-F238E27FC236}">
                <a16:creationId xmlns:a16="http://schemas.microsoft.com/office/drawing/2014/main" id="{2910C210-BF6D-16D4-2E9D-7A92174A335B}"/>
              </a:ext>
            </a:extLst>
          </p:cNvPr>
          <p:cNvPicPr>
            <a:picLocks noGrp="1" noChangeAspect="1"/>
          </p:cNvPicPr>
          <p:nvPr>
            <p:ph idx="1"/>
          </p:nvPr>
        </p:nvPicPr>
        <p:blipFill>
          <a:blip r:embed="rId2"/>
          <a:stretch>
            <a:fillRect/>
          </a:stretch>
        </p:blipFill>
        <p:spPr>
          <a:xfrm>
            <a:off x="5785899" y="2615248"/>
            <a:ext cx="3719647" cy="3694112"/>
          </a:xfrm>
        </p:spPr>
      </p:pic>
      <p:pic>
        <p:nvPicPr>
          <p:cNvPr id="7" name="Afbeelding 6" descr="Afbeelding met tekst, schermopname, diagram, Multimediasoftware&#10;&#10;Automatisch gegenereerde beschrijving">
            <a:extLst>
              <a:ext uri="{FF2B5EF4-FFF2-40B4-BE49-F238E27FC236}">
                <a16:creationId xmlns:a16="http://schemas.microsoft.com/office/drawing/2014/main" id="{6686DA8C-6365-40EE-972E-C24750838B31}"/>
              </a:ext>
            </a:extLst>
          </p:cNvPr>
          <p:cNvPicPr>
            <a:picLocks noChangeAspect="1"/>
          </p:cNvPicPr>
          <p:nvPr/>
        </p:nvPicPr>
        <p:blipFill>
          <a:blip r:embed="rId3"/>
          <a:stretch>
            <a:fillRect/>
          </a:stretch>
        </p:blipFill>
        <p:spPr>
          <a:xfrm>
            <a:off x="1115568" y="2615248"/>
            <a:ext cx="3194006" cy="3694112"/>
          </a:xfrm>
          <a:prstGeom prst="rect">
            <a:avLst/>
          </a:prstGeom>
        </p:spPr>
      </p:pic>
      <p:sp>
        <p:nvSpPr>
          <p:cNvPr id="8" name="Ovaal 7">
            <a:extLst>
              <a:ext uri="{FF2B5EF4-FFF2-40B4-BE49-F238E27FC236}">
                <a16:creationId xmlns:a16="http://schemas.microsoft.com/office/drawing/2014/main" id="{978BAD64-C7DB-9D25-0505-F22542F8113A}"/>
              </a:ext>
            </a:extLst>
          </p:cNvPr>
          <p:cNvSpPr/>
          <p:nvPr/>
        </p:nvSpPr>
        <p:spPr>
          <a:xfrm>
            <a:off x="6462583" y="4217081"/>
            <a:ext cx="3496962" cy="771624"/>
          </a:xfrm>
          <a:prstGeom prst="ellipse">
            <a:avLst/>
          </a:prstGeom>
          <a:noFill/>
          <a:ln w="41275">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16985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ED910-B8D1-C338-6BF7-00ADF49A1BC8}"/>
              </a:ext>
            </a:extLst>
          </p:cNvPr>
          <p:cNvSpPr>
            <a:spLocks noGrp="1"/>
          </p:cNvSpPr>
          <p:nvPr>
            <p:ph type="title"/>
          </p:nvPr>
        </p:nvSpPr>
        <p:spPr/>
        <p:txBody>
          <a:bodyPr/>
          <a:lstStyle/>
          <a:p>
            <a:r>
              <a:rPr lang="nl-NL" dirty="0"/>
              <a:t>Sluit trigger aan op content</a:t>
            </a:r>
          </a:p>
        </p:txBody>
      </p:sp>
      <p:pic>
        <p:nvPicPr>
          <p:cNvPr id="5" name="Tijdelijke aanduiding voor inhoud 4" descr="Afbeelding met tekst, schermopname, diagram, lijn&#10;&#10;Automatisch gegenereerde beschrijving">
            <a:extLst>
              <a:ext uri="{FF2B5EF4-FFF2-40B4-BE49-F238E27FC236}">
                <a16:creationId xmlns:a16="http://schemas.microsoft.com/office/drawing/2014/main" id="{D3229342-1144-79F2-8BB4-318D0DDC6DF4}"/>
              </a:ext>
            </a:extLst>
          </p:cNvPr>
          <p:cNvPicPr>
            <a:picLocks noGrp="1" noChangeAspect="1"/>
          </p:cNvPicPr>
          <p:nvPr>
            <p:ph idx="1"/>
          </p:nvPr>
        </p:nvPicPr>
        <p:blipFill>
          <a:blip r:embed="rId2"/>
          <a:stretch>
            <a:fillRect/>
          </a:stretch>
        </p:blipFill>
        <p:spPr>
          <a:xfrm>
            <a:off x="0" y="2951535"/>
            <a:ext cx="4144287" cy="2430784"/>
          </a:xfrm>
        </p:spPr>
      </p:pic>
      <p:pic>
        <p:nvPicPr>
          <p:cNvPr id="7" name="Afbeelding 6" descr="Afbeelding met tekst, schermopname, Multimediasoftware, scherm&#10;&#10;Automatisch gegenereerde beschrijving">
            <a:extLst>
              <a:ext uri="{FF2B5EF4-FFF2-40B4-BE49-F238E27FC236}">
                <a16:creationId xmlns:a16="http://schemas.microsoft.com/office/drawing/2014/main" id="{CF12946E-8E66-5AA1-4774-DEE97A05264C}"/>
              </a:ext>
            </a:extLst>
          </p:cNvPr>
          <p:cNvPicPr>
            <a:picLocks noChangeAspect="1"/>
          </p:cNvPicPr>
          <p:nvPr/>
        </p:nvPicPr>
        <p:blipFill>
          <a:blip r:embed="rId3"/>
          <a:stretch>
            <a:fillRect/>
          </a:stretch>
        </p:blipFill>
        <p:spPr>
          <a:xfrm>
            <a:off x="5866027" y="1980170"/>
            <a:ext cx="6045200" cy="3886200"/>
          </a:xfrm>
          <a:prstGeom prst="rect">
            <a:avLst/>
          </a:prstGeom>
        </p:spPr>
      </p:pic>
      <p:cxnSp>
        <p:nvCxnSpPr>
          <p:cNvPr id="8" name="Rechte verbindingslijn met pijl 7">
            <a:extLst>
              <a:ext uri="{FF2B5EF4-FFF2-40B4-BE49-F238E27FC236}">
                <a16:creationId xmlns:a16="http://schemas.microsoft.com/office/drawing/2014/main" id="{D12FD8B3-5B12-10A4-A4C8-BEB43CA70D93}"/>
              </a:ext>
            </a:extLst>
          </p:cNvPr>
          <p:cNvCxnSpPr>
            <a:cxnSpLocks/>
          </p:cNvCxnSpPr>
          <p:nvPr/>
        </p:nvCxnSpPr>
        <p:spPr>
          <a:xfrm flipH="1" flipV="1">
            <a:off x="3459891" y="4246646"/>
            <a:ext cx="1519882" cy="126446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8FD03E7E-1BC9-4C02-4EFE-DEFDD57ED9EF}"/>
              </a:ext>
            </a:extLst>
          </p:cNvPr>
          <p:cNvCxnSpPr>
            <a:cxnSpLocks/>
          </p:cNvCxnSpPr>
          <p:nvPr/>
        </p:nvCxnSpPr>
        <p:spPr>
          <a:xfrm flipV="1">
            <a:off x="5301049" y="3880022"/>
            <a:ext cx="1235675" cy="1502297"/>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C1555ABA-79EC-EC1A-6F53-5053AFCB340B}"/>
              </a:ext>
            </a:extLst>
          </p:cNvPr>
          <p:cNvSpPr txBox="1"/>
          <p:nvPr/>
        </p:nvSpPr>
        <p:spPr>
          <a:xfrm>
            <a:off x="3715924" y="5751522"/>
            <a:ext cx="2483708" cy="646331"/>
          </a:xfrm>
          <a:prstGeom prst="rect">
            <a:avLst/>
          </a:prstGeom>
          <a:noFill/>
        </p:spPr>
        <p:txBody>
          <a:bodyPr wrap="square" rtlCol="0">
            <a:spAutoFit/>
          </a:bodyPr>
          <a:lstStyle/>
          <a:p>
            <a:r>
              <a:rPr lang="nl-NL" dirty="0"/>
              <a:t>Click &amp; drag om te  verbinden</a:t>
            </a:r>
          </a:p>
        </p:txBody>
      </p:sp>
    </p:spTree>
    <p:extLst>
      <p:ext uri="{BB962C8B-B14F-4D97-AF65-F5344CB8AC3E}">
        <p14:creationId xmlns:p14="http://schemas.microsoft.com/office/powerpoint/2010/main" val="1448675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52B310-855D-5795-F5E8-C7B2A5D3DF64}"/>
              </a:ext>
            </a:extLst>
          </p:cNvPr>
          <p:cNvSpPr>
            <a:spLocks noGrp="1"/>
          </p:cNvSpPr>
          <p:nvPr>
            <p:ph type="title"/>
          </p:nvPr>
        </p:nvSpPr>
        <p:spPr/>
        <p:txBody>
          <a:bodyPr/>
          <a:lstStyle/>
          <a:p>
            <a:r>
              <a:rPr lang="nl-NL" dirty="0"/>
              <a:t>Afspelen</a:t>
            </a:r>
          </a:p>
        </p:txBody>
      </p:sp>
      <p:sp>
        <p:nvSpPr>
          <p:cNvPr id="3" name="Tijdelijke aanduiding voor inhoud 2">
            <a:extLst>
              <a:ext uri="{FF2B5EF4-FFF2-40B4-BE49-F238E27FC236}">
                <a16:creationId xmlns:a16="http://schemas.microsoft.com/office/drawing/2014/main" id="{9EE462A8-1A6E-0884-E5C7-181FAF71469E}"/>
              </a:ext>
            </a:extLst>
          </p:cNvPr>
          <p:cNvSpPr>
            <a:spLocks noGrp="1"/>
          </p:cNvSpPr>
          <p:nvPr>
            <p:ph idx="1"/>
          </p:nvPr>
        </p:nvSpPr>
        <p:spPr>
          <a:xfrm>
            <a:off x="1115568" y="2478024"/>
            <a:ext cx="4309048" cy="3694176"/>
          </a:xfrm>
        </p:spPr>
        <p:txBody>
          <a:bodyPr/>
          <a:lstStyle/>
          <a:p>
            <a:r>
              <a:rPr lang="nl-NL" dirty="0"/>
              <a:t>Sluit HDMI aan. </a:t>
            </a:r>
          </a:p>
          <a:p>
            <a:pPr marL="0" indent="0">
              <a:buNone/>
            </a:pPr>
            <a:endParaRPr lang="nl-NL" dirty="0"/>
          </a:p>
          <a:p>
            <a:pPr marL="0" indent="0">
              <a:buNone/>
            </a:pPr>
            <a:r>
              <a:rPr lang="nl-NL" dirty="0"/>
              <a:t>Zorg dat je </a:t>
            </a:r>
            <a:r>
              <a:rPr lang="nl-NL" dirty="0" err="1"/>
              <a:t>slect</a:t>
            </a:r>
            <a:r>
              <a:rPr lang="nl-NL" dirty="0"/>
              <a:t> 2 </a:t>
            </a:r>
            <a:r>
              <a:rPr lang="nl-NL" dirty="0" err="1"/>
              <a:t>schrmen</a:t>
            </a:r>
            <a:r>
              <a:rPr lang="nl-NL" dirty="0"/>
              <a:t> heeft “uitgebreid scherm”</a:t>
            </a:r>
            <a:br>
              <a:rPr lang="nl-NL" dirty="0"/>
            </a:br>
            <a:r>
              <a:rPr lang="nl-NL" dirty="0"/>
              <a:t>geselecteerd  is en dat je computer de “</a:t>
            </a:r>
            <a:r>
              <a:rPr lang="nl-NL" dirty="0" err="1"/>
              <a:t>primary</a:t>
            </a:r>
            <a:r>
              <a:rPr lang="nl-NL" dirty="0"/>
              <a:t>” scherm is</a:t>
            </a:r>
          </a:p>
        </p:txBody>
      </p:sp>
      <p:pic>
        <p:nvPicPr>
          <p:cNvPr id="5" name="Afbeelding 4" descr="Afbeelding met software, Multimediasoftware, tekst, Grafische software&#10;&#10;Automatisch gegenereerde beschrijving">
            <a:extLst>
              <a:ext uri="{FF2B5EF4-FFF2-40B4-BE49-F238E27FC236}">
                <a16:creationId xmlns:a16="http://schemas.microsoft.com/office/drawing/2014/main" id="{27948474-DED6-72F1-14B7-8CD391B531AA}"/>
              </a:ext>
            </a:extLst>
          </p:cNvPr>
          <p:cNvPicPr>
            <a:picLocks noChangeAspect="1"/>
          </p:cNvPicPr>
          <p:nvPr/>
        </p:nvPicPr>
        <p:blipFill rotWithShape="1">
          <a:blip r:embed="rId2"/>
          <a:srcRect l="22372" r="416"/>
          <a:stretch/>
        </p:blipFill>
        <p:spPr>
          <a:xfrm>
            <a:off x="5609967" y="1138428"/>
            <a:ext cx="6001157" cy="5428962"/>
          </a:xfrm>
          <a:prstGeom prst="rect">
            <a:avLst/>
          </a:prstGeom>
        </p:spPr>
      </p:pic>
    </p:spTree>
    <p:extLst>
      <p:ext uri="{BB962C8B-B14F-4D97-AF65-F5344CB8AC3E}">
        <p14:creationId xmlns:p14="http://schemas.microsoft.com/office/powerpoint/2010/main" val="1098351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D1779-9F38-DFEE-D781-CA8F43FAB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20066-94E7-75E2-FFAC-DD840A98CB9A}"/>
              </a:ext>
            </a:extLst>
          </p:cNvPr>
          <p:cNvSpPr>
            <a:spLocks noGrp="1"/>
          </p:cNvSpPr>
          <p:nvPr>
            <p:ph type="title"/>
          </p:nvPr>
        </p:nvSpPr>
        <p:spPr>
          <a:xfrm>
            <a:off x="1046746" y="641850"/>
            <a:ext cx="3537285" cy="1535865"/>
          </a:xfrm>
        </p:spPr>
        <p:txBody>
          <a:bodyPr>
            <a:normAutofit/>
          </a:bodyPr>
          <a:lstStyle/>
          <a:p>
            <a:r>
              <a:rPr lang="en-US" sz="3200"/>
              <a:t>Afspelen</a:t>
            </a:r>
            <a:endParaRPr lang="en-NL" sz="3200"/>
          </a:p>
        </p:txBody>
      </p:sp>
      <p:sp>
        <p:nvSpPr>
          <p:cNvPr id="3" name="Content Placeholder 2">
            <a:extLst>
              <a:ext uri="{FF2B5EF4-FFF2-40B4-BE49-F238E27FC236}">
                <a16:creationId xmlns:a16="http://schemas.microsoft.com/office/drawing/2014/main" id="{586895D6-7121-07E6-197F-7293D0E27068}"/>
              </a:ext>
            </a:extLst>
          </p:cNvPr>
          <p:cNvSpPr>
            <a:spLocks noGrp="1"/>
          </p:cNvSpPr>
          <p:nvPr>
            <p:ph idx="1"/>
          </p:nvPr>
        </p:nvSpPr>
        <p:spPr>
          <a:xfrm>
            <a:off x="5351164" y="641850"/>
            <a:ext cx="6002636" cy="1535865"/>
          </a:xfrm>
        </p:spPr>
        <p:txBody>
          <a:bodyPr anchor="ctr">
            <a:normAutofit/>
          </a:bodyPr>
          <a:lstStyle/>
          <a:p>
            <a:r>
              <a:rPr lang="en-US" sz="1800" dirty="0"/>
              <a:t>Nu </a:t>
            </a:r>
            <a:r>
              <a:rPr lang="en-US" sz="1800" dirty="0" err="1"/>
              <a:t>kan</a:t>
            </a:r>
            <a:r>
              <a:rPr lang="en-US" sz="1800" dirty="0"/>
              <a:t> je de content met de virtual </a:t>
            </a:r>
            <a:r>
              <a:rPr lang="en-US" sz="1800" dirty="0" err="1"/>
              <a:t>enviroment</a:t>
            </a:r>
            <a:r>
              <a:rPr lang="en-US" sz="1800" dirty="0"/>
              <a:t> </a:t>
            </a:r>
            <a:r>
              <a:rPr lang="en-US" sz="1800" dirty="0" err="1"/>
              <a:t>testen</a:t>
            </a:r>
            <a:endParaRPr lang="en-US" sz="1800" dirty="0"/>
          </a:p>
          <a:p>
            <a:r>
              <a:rPr lang="en-US" sz="1800" dirty="0"/>
              <a:t>Of direct </a:t>
            </a:r>
            <a:r>
              <a:rPr lang="en-US" sz="1800" dirty="0" err="1"/>
              <a:t>naar</a:t>
            </a:r>
            <a:r>
              <a:rPr lang="en-US" sz="1800" dirty="0"/>
              <a:t> de </a:t>
            </a:r>
            <a:r>
              <a:rPr lang="en-US" sz="1800" dirty="0" err="1"/>
              <a:t>ruimte</a:t>
            </a:r>
            <a:r>
              <a:rPr lang="en-US" sz="1800" dirty="0"/>
              <a:t> </a:t>
            </a:r>
            <a:r>
              <a:rPr lang="en-US" sz="1800" dirty="0" err="1"/>
              <a:t>projecteren</a:t>
            </a:r>
            <a:endParaRPr lang="en-NL" sz="1800" dirty="0"/>
          </a:p>
        </p:txBody>
      </p:sp>
      <p:pic>
        <p:nvPicPr>
          <p:cNvPr id="5" name="Picture 4">
            <a:extLst>
              <a:ext uri="{FF2B5EF4-FFF2-40B4-BE49-F238E27FC236}">
                <a16:creationId xmlns:a16="http://schemas.microsoft.com/office/drawing/2014/main" id="{4900F7B7-FCE5-BE62-29A4-C113F4F61FA6}"/>
              </a:ext>
            </a:extLst>
          </p:cNvPr>
          <p:cNvPicPr>
            <a:picLocks noChangeAspect="1"/>
          </p:cNvPicPr>
          <p:nvPr/>
        </p:nvPicPr>
        <p:blipFill>
          <a:blip r:embed="rId2"/>
          <a:srcRect r="13479" b="-1"/>
          <a:stretch/>
        </p:blipFill>
        <p:spPr>
          <a:xfrm>
            <a:off x="554416" y="2731167"/>
            <a:ext cx="11167447" cy="3484983"/>
          </a:xfrm>
          <a:prstGeom prst="rect">
            <a:avLst/>
          </a:prstGeom>
        </p:spPr>
      </p:pic>
    </p:spTree>
    <p:extLst>
      <p:ext uri="{BB962C8B-B14F-4D97-AF65-F5344CB8AC3E}">
        <p14:creationId xmlns:p14="http://schemas.microsoft.com/office/powerpoint/2010/main" val="1138581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BD3D00A8-D2CC-675A-8C5A-0FD199276A2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700"/>
              <a:t>Opzet Touchdesigner Template</a:t>
            </a:r>
          </a:p>
        </p:txBody>
      </p:sp>
      <p:sp>
        <p:nvSpPr>
          <p:cNvPr id="35" name="Rectangle: Rounded Corners 3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nvGrpSpPr>
          <p:cNvPr id="3" name="Group 2">
            <a:extLst>
              <a:ext uri="{FF2B5EF4-FFF2-40B4-BE49-F238E27FC236}">
                <a16:creationId xmlns:a16="http://schemas.microsoft.com/office/drawing/2014/main" id="{D46CBA95-B67C-C12B-2198-BDB863A9F5D6}"/>
              </a:ext>
            </a:extLst>
          </p:cNvPr>
          <p:cNvGrpSpPr/>
          <p:nvPr/>
        </p:nvGrpSpPr>
        <p:grpSpPr>
          <a:xfrm>
            <a:off x="1396942" y="2532736"/>
            <a:ext cx="9398116" cy="3361634"/>
            <a:chOff x="2739438" y="3578147"/>
            <a:chExt cx="6046133" cy="2311797"/>
          </a:xfrm>
        </p:grpSpPr>
        <p:sp>
          <p:nvSpPr>
            <p:cNvPr id="4" name="Rectangle 3">
              <a:extLst>
                <a:ext uri="{FF2B5EF4-FFF2-40B4-BE49-F238E27FC236}">
                  <a16:creationId xmlns:a16="http://schemas.microsoft.com/office/drawing/2014/main" id="{C285F652-C0EC-DE76-3D29-360518000C50}"/>
                </a:ext>
              </a:extLst>
            </p:cNvPr>
            <p:cNvSpPr/>
            <p:nvPr/>
          </p:nvSpPr>
          <p:spPr>
            <a:xfrm>
              <a:off x="6647733" y="5232938"/>
              <a:ext cx="835071" cy="6570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256581">
                <a:spcAft>
                  <a:spcPts val="552"/>
                </a:spcAft>
              </a:pPr>
              <a:r>
                <a:rPr lang="en-GB" sz="1010" u="sng" kern="1200">
                  <a:solidFill>
                    <a:schemeClr val="dk1"/>
                  </a:solidFill>
                  <a:latin typeface="+mn-lt"/>
                  <a:ea typeface="+mn-ea"/>
                  <a:cs typeface="+mn-cs"/>
                </a:rPr>
                <a:t>Door Screen/</a:t>
              </a:r>
            </a:p>
            <a:p>
              <a:pPr algn="ctr" defTabSz="256581">
                <a:spcAft>
                  <a:spcPts val="552"/>
                </a:spcAft>
              </a:pPr>
              <a:r>
                <a:rPr lang="en-GB" sz="1010" u="sng" kern="1200">
                  <a:solidFill>
                    <a:schemeClr val="dk1"/>
                  </a:solidFill>
                  <a:latin typeface="+mn-lt"/>
                  <a:ea typeface="+mn-ea"/>
                  <a:cs typeface="+mn-cs"/>
                </a:rPr>
                <a:t>beamer</a:t>
              </a:r>
              <a:endParaRPr lang="en-GB" u="sng"/>
            </a:p>
          </p:txBody>
        </p:sp>
        <p:sp>
          <p:nvSpPr>
            <p:cNvPr id="5" name="Rectangle 4">
              <a:extLst>
                <a:ext uri="{FF2B5EF4-FFF2-40B4-BE49-F238E27FC236}">
                  <a16:creationId xmlns:a16="http://schemas.microsoft.com/office/drawing/2014/main" id="{709DC87A-F193-D8F4-B9F1-888BBEEF5697}"/>
                </a:ext>
              </a:extLst>
            </p:cNvPr>
            <p:cNvSpPr/>
            <p:nvPr/>
          </p:nvSpPr>
          <p:spPr>
            <a:xfrm>
              <a:off x="5344968" y="5232938"/>
              <a:ext cx="835071" cy="6570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256581">
                <a:spcAft>
                  <a:spcPts val="552"/>
                </a:spcAft>
              </a:pPr>
              <a:r>
                <a:rPr lang="en-GB" sz="1010" u="sng" kern="1200">
                  <a:solidFill>
                    <a:schemeClr val="dk1"/>
                  </a:solidFill>
                  <a:latin typeface="+mn-lt"/>
                  <a:ea typeface="+mn-ea"/>
                  <a:cs typeface="+mn-cs"/>
                </a:rPr>
                <a:t>Window Screen/</a:t>
              </a:r>
            </a:p>
            <a:p>
              <a:pPr algn="ctr" defTabSz="256581">
                <a:spcAft>
                  <a:spcPts val="552"/>
                </a:spcAft>
              </a:pPr>
              <a:r>
                <a:rPr lang="en-GB" sz="1010" u="sng" kern="1200">
                  <a:solidFill>
                    <a:schemeClr val="dk1"/>
                  </a:solidFill>
                  <a:latin typeface="+mn-lt"/>
                  <a:ea typeface="+mn-ea"/>
                  <a:cs typeface="+mn-cs"/>
                </a:rPr>
                <a:t>beamer</a:t>
              </a:r>
              <a:endParaRPr lang="en-GB" u="sng"/>
            </a:p>
          </p:txBody>
        </p:sp>
        <p:sp>
          <p:nvSpPr>
            <p:cNvPr id="6" name="Rectangle 5">
              <a:extLst>
                <a:ext uri="{FF2B5EF4-FFF2-40B4-BE49-F238E27FC236}">
                  <a16:creationId xmlns:a16="http://schemas.microsoft.com/office/drawing/2014/main" id="{4BF65AB6-B8DC-249B-822A-A40B08D67221}"/>
                </a:ext>
              </a:extLst>
            </p:cNvPr>
            <p:cNvSpPr/>
            <p:nvPr/>
          </p:nvSpPr>
          <p:spPr>
            <a:xfrm>
              <a:off x="7950500" y="5232938"/>
              <a:ext cx="835071" cy="6570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256581">
                <a:spcAft>
                  <a:spcPts val="552"/>
                </a:spcAft>
              </a:pPr>
              <a:r>
                <a:rPr lang="en-GB" sz="1010" u="sng" kern="1200">
                  <a:solidFill>
                    <a:schemeClr val="dk1"/>
                  </a:solidFill>
                  <a:latin typeface="+mn-lt"/>
                  <a:ea typeface="+mn-ea"/>
                  <a:cs typeface="+mn-cs"/>
                </a:rPr>
                <a:t>Floor Screen/</a:t>
              </a:r>
            </a:p>
            <a:p>
              <a:pPr algn="ctr" defTabSz="256581">
                <a:spcAft>
                  <a:spcPts val="552"/>
                </a:spcAft>
              </a:pPr>
              <a:r>
                <a:rPr lang="en-GB" sz="1010" u="sng" kern="1200">
                  <a:solidFill>
                    <a:schemeClr val="dk1"/>
                  </a:solidFill>
                  <a:latin typeface="+mn-lt"/>
                  <a:ea typeface="+mn-ea"/>
                  <a:cs typeface="+mn-cs"/>
                </a:rPr>
                <a:t>beamer</a:t>
              </a:r>
              <a:endParaRPr lang="en-GB" u="sng"/>
            </a:p>
          </p:txBody>
        </p:sp>
        <p:sp>
          <p:nvSpPr>
            <p:cNvPr id="7" name="Rectangle 6">
              <a:extLst>
                <a:ext uri="{FF2B5EF4-FFF2-40B4-BE49-F238E27FC236}">
                  <a16:creationId xmlns:a16="http://schemas.microsoft.com/office/drawing/2014/main" id="{0DCA195F-A503-D1D5-2E3C-A5F5C67E1EF2}"/>
                </a:ext>
              </a:extLst>
            </p:cNvPr>
            <p:cNvSpPr/>
            <p:nvPr/>
          </p:nvSpPr>
          <p:spPr>
            <a:xfrm>
              <a:off x="4042203" y="5232939"/>
              <a:ext cx="835071" cy="6570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256581">
                <a:spcAft>
                  <a:spcPts val="552"/>
                </a:spcAft>
              </a:pPr>
              <a:r>
                <a:rPr lang="en-GB" sz="1010" u="sng" kern="1200">
                  <a:solidFill>
                    <a:schemeClr val="dk1"/>
                  </a:solidFill>
                  <a:latin typeface="+mn-lt"/>
                  <a:ea typeface="+mn-ea"/>
                  <a:cs typeface="+mn-cs"/>
                </a:rPr>
                <a:t>Right Screen/</a:t>
              </a:r>
            </a:p>
            <a:p>
              <a:pPr algn="ctr" defTabSz="256581">
                <a:spcAft>
                  <a:spcPts val="552"/>
                </a:spcAft>
              </a:pPr>
              <a:r>
                <a:rPr lang="en-GB" sz="1010" u="sng" kern="1200">
                  <a:solidFill>
                    <a:schemeClr val="dk1"/>
                  </a:solidFill>
                  <a:latin typeface="+mn-lt"/>
                  <a:ea typeface="+mn-ea"/>
                  <a:cs typeface="+mn-cs"/>
                </a:rPr>
                <a:t>beamer</a:t>
              </a:r>
              <a:endParaRPr lang="en-GB" u="sng"/>
            </a:p>
          </p:txBody>
        </p:sp>
        <p:sp>
          <p:nvSpPr>
            <p:cNvPr id="8" name="Rectangle 7">
              <a:extLst>
                <a:ext uri="{FF2B5EF4-FFF2-40B4-BE49-F238E27FC236}">
                  <a16:creationId xmlns:a16="http://schemas.microsoft.com/office/drawing/2014/main" id="{E309CFF7-B16F-C379-42E6-854A5D846C11}"/>
                </a:ext>
              </a:extLst>
            </p:cNvPr>
            <p:cNvSpPr/>
            <p:nvPr/>
          </p:nvSpPr>
          <p:spPr>
            <a:xfrm>
              <a:off x="2739438" y="5232940"/>
              <a:ext cx="835071" cy="6570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256581">
                <a:spcAft>
                  <a:spcPts val="552"/>
                </a:spcAft>
              </a:pPr>
              <a:r>
                <a:rPr lang="en-GB" sz="1010" u="sng" kern="1200">
                  <a:solidFill>
                    <a:schemeClr val="dk1"/>
                  </a:solidFill>
                  <a:latin typeface="+mn-lt"/>
                  <a:ea typeface="+mn-ea"/>
                  <a:cs typeface="+mn-cs"/>
                </a:rPr>
                <a:t>Left Screen/</a:t>
              </a:r>
            </a:p>
            <a:p>
              <a:pPr algn="ctr" defTabSz="256581">
                <a:spcAft>
                  <a:spcPts val="552"/>
                </a:spcAft>
              </a:pPr>
              <a:r>
                <a:rPr lang="en-GB" sz="1010" u="sng" kern="1200">
                  <a:solidFill>
                    <a:schemeClr val="dk1"/>
                  </a:solidFill>
                  <a:latin typeface="+mn-lt"/>
                  <a:ea typeface="+mn-ea"/>
                  <a:cs typeface="+mn-cs"/>
                </a:rPr>
                <a:t>beamer</a:t>
              </a:r>
              <a:endParaRPr lang="en-GB" u="sng"/>
            </a:p>
          </p:txBody>
        </p:sp>
        <p:sp>
          <p:nvSpPr>
            <p:cNvPr id="9" name="Rectangle 8">
              <a:extLst>
                <a:ext uri="{FF2B5EF4-FFF2-40B4-BE49-F238E27FC236}">
                  <a16:creationId xmlns:a16="http://schemas.microsoft.com/office/drawing/2014/main" id="{A156ADC0-604C-B10D-5AE2-EE718214804D}"/>
                </a:ext>
              </a:extLst>
            </p:cNvPr>
            <p:cNvSpPr/>
            <p:nvPr/>
          </p:nvSpPr>
          <p:spPr>
            <a:xfrm>
              <a:off x="2739438" y="3583265"/>
              <a:ext cx="835071" cy="6570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256581">
                <a:spcAft>
                  <a:spcPts val="552"/>
                </a:spcAft>
              </a:pPr>
              <a:r>
                <a:rPr lang="en-GB" sz="1010" u="sng" kern="1200">
                  <a:solidFill>
                    <a:schemeClr val="dk1"/>
                  </a:solidFill>
                  <a:latin typeface="+mn-lt"/>
                  <a:ea typeface="+mn-ea"/>
                  <a:cs typeface="+mn-cs"/>
                </a:rPr>
                <a:t>Content</a:t>
              </a:r>
              <a:endParaRPr lang="en-GB" u="sng"/>
            </a:p>
          </p:txBody>
        </p:sp>
        <p:sp>
          <p:nvSpPr>
            <p:cNvPr id="10" name="Rectangle 9">
              <a:extLst>
                <a:ext uri="{FF2B5EF4-FFF2-40B4-BE49-F238E27FC236}">
                  <a16:creationId xmlns:a16="http://schemas.microsoft.com/office/drawing/2014/main" id="{2F7F0F96-7B80-7546-6D3E-6E6DD7EB96F8}"/>
                </a:ext>
              </a:extLst>
            </p:cNvPr>
            <p:cNvSpPr/>
            <p:nvPr/>
          </p:nvSpPr>
          <p:spPr>
            <a:xfrm>
              <a:off x="4037072" y="3583265"/>
              <a:ext cx="835071" cy="6570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256581">
                <a:spcAft>
                  <a:spcPts val="552"/>
                </a:spcAft>
              </a:pPr>
              <a:r>
                <a:rPr lang="en-GB" sz="1010" u="sng" kern="1200">
                  <a:solidFill>
                    <a:schemeClr val="dk1"/>
                  </a:solidFill>
                  <a:latin typeface="+mn-lt"/>
                  <a:ea typeface="+mn-ea"/>
                  <a:cs typeface="+mn-cs"/>
                </a:rPr>
                <a:t>Content</a:t>
              </a:r>
              <a:endParaRPr lang="en-GB" u="sng"/>
            </a:p>
          </p:txBody>
        </p:sp>
        <p:sp>
          <p:nvSpPr>
            <p:cNvPr id="11" name="Rectangle 10">
              <a:extLst>
                <a:ext uri="{FF2B5EF4-FFF2-40B4-BE49-F238E27FC236}">
                  <a16:creationId xmlns:a16="http://schemas.microsoft.com/office/drawing/2014/main" id="{25F4F698-B658-7037-876F-BBE974E6E9E3}"/>
                </a:ext>
              </a:extLst>
            </p:cNvPr>
            <p:cNvSpPr/>
            <p:nvPr/>
          </p:nvSpPr>
          <p:spPr>
            <a:xfrm>
              <a:off x="6647733" y="3583265"/>
              <a:ext cx="835071" cy="6570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256581">
                <a:spcAft>
                  <a:spcPts val="552"/>
                </a:spcAft>
              </a:pPr>
              <a:r>
                <a:rPr lang="en-GB" sz="1010" u="sng" kern="1200">
                  <a:solidFill>
                    <a:schemeClr val="dk1"/>
                  </a:solidFill>
                  <a:latin typeface="+mn-lt"/>
                  <a:ea typeface="+mn-ea"/>
                  <a:cs typeface="+mn-cs"/>
                </a:rPr>
                <a:t>Content</a:t>
              </a:r>
              <a:endParaRPr lang="en-GB" u="sng"/>
            </a:p>
          </p:txBody>
        </p:sp>
        <p:sp>
          <p:nvSpPr>
            <p:cNvPr id="12" name="Rectangle 11">
              <a:extLst>
                <a:ext uri="{FF2B5EF4-FFF2-40B4-BE49-F238E27FC236}">
                  <a16:creationId xmlns:a16="http://schemas.microsoft.com/office/drawing/2014/main" id="{ECD01741-FD96-9E30-B8B7-F762751D5F94}"/>
                </a:ext>
              </a:extLst>
            </p:cNvPr>
            <p:cNvSpPr/>
            <p:nvPr/>
          </p:nvSpPr>
          <p:spPr>
            <a:xfrm>
              <a:off x="7949463" y="3578148"/>
              <a:ext cx="835071" cy="6570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256581">
                <a:spcAft>
                  <a:spcPts val="552"/>
                </a:spcAft>
              </a:pPr>
              <a:r>
                <a:rPr lang="en-GB" sz="1010" u="sng" kern="1200">
                  <a:solidFill>
                    <a:schemeClr val="dk1"/>
                  </a:solidFill>
                  <a:latin typeface="+mn-lt"/>
                  <a:ea typeface="+mn-ea"/>
                  <a:cs typeface="+mn-cs"/>
                </a:rPr>
                <a:t>Content</a:t>
              </a:r>
              <a:endParaRPr lang="en-GB" u="sng"/>
            </a:p>
          </p:txBody>
        </p:sp>
        <p:sp>
          <p:nvSpPr>
            <p:cNvPr id="13" name="Rectangle 12">
              <a:extLst>
                <a:ext uri="{FF2B5EF4-FFF2-40B4-BE49-F238E27FC236}">
                  <a16:creationId xmlns:a16="http://schemas.microsoft.com/office/drawing/2014/main" id="{A671657A-9878-50B1-4547-2F6B918BEC0B}"/>
                </a:ext>
              </a:extLst>
            </p:cNvPr>
            <p:cNvSpPr/>
            <p:nvPr/>
          </p:nvSpPr>
          <p:spPr>
            <a:xfrm>
              <a:off x="5332434" y="3578147"/>
              <a:ext cx="835071" cy="6570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256581">
                <a:spcAft>
                  <a:spcPts val="552"/>
                </a:spcAft>
              </a:pPr>
              <a:r>
                <a:rPr lang="en-GB" sz="1010" u="sng" kern="1200">
                  <a:solidFill>
                    <a:schemeClr val="dk1"/>
                  </a:solidFill>
                  <a:latin typeface="+mn-lt"/>
                  <a:ea typeface="+mn-ea"/>
                  <a:cs typeface="+mn-cs"/>
                </a:rPr>
                <a:t>Content</a:t>
              </a:r>
              <a:endParaRPr lang="en-GB" u="sng"/>
            </a:p>
          </p:txBody>
        </p:sp>
        <p:cxnSp>
          <p:nvCxnSpPr>
            <p:cNvPr id="14" name="Straight Arrow Connector 14">
              <a:extLst>
                <a:ext uri="{FF2B5EF4-FFF2-40B4-BE49-F238E27FC236}">
                  <a16:creationId xmlns:a16="http://schemas.microsoft.com/office/drawing/2014/main" id="{AB57A8A6-BF63-48A8-99AD-3415887D0141}"/>
                </a:ext>
              </a:extLst>
            </p:cNvPr>
            <p:cNvCxnSpPr>
              <a:stCxn id="9" idx="2"/>
              <a:endCxn id="8" idx="0"/>
            </p:cNvCxnSpPr>
            <p:nvPr/>
          </p:nvCxnSpPr>
          <p:spPr>
            <a:xfrm>
              <a:off x="3156974" y="4240269"/>
              <a:ext cx="0" cy="992670"/>
            </a:xfrm>
            <a:prstGeom prst="straightConnector1">
              <a:avLst/>
            </a:prstGeom>
            <a:ln w="28575">
              <a:solidFill>
                <a:schemeClr val="tx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5">
              <a:extLst>
                <a:ext uri="{FF2B5EF4-FFF2-40B4-BE49-F238E27FC236}">
                  <a16:creationId xmlns:a16="http://schemas.microsoft.com/office/drawing/2014/main" id="{423BA431-E291-E87F-BCE6-4469323E8363}"/>
                </a:ext>
              </a:extLst>
            </p:cNvPr>
            <p:cNvCxnSpPr>
              <a:cxnSpLocks/>
              <a:stCxn id="11" idx="2"/>
              <a:endCxn id="4" idx="0"/>
            </p:cNvCxnSpPr>
            <p:nvPr/>
          </p:nvCxnSpPr>
          <p:spPr>
            <a:xfrm>
              <a:off x="7065269" y="4240269"/>
              <a:ext cx="0" cy="992668"/>
            </a:xfrm>
            <a:prstGeom prst="straightConnector1">
              <a:avLst/>
            </a:prstGeom>
            <a:ln w="28575">
              <a:solidFill>
                <a:schemeClr val="tx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6">
              <a:extLst>
                <a:ext uri="{FF2B5EF4-FFF2-40B4-BE49-F238E27FC236}">
                  <a16:creationId xmlns:a16="http://schemas.microsoft.com/office/drawing/2014/main" id="{22F3D660-DDEF-D0FD-FEE2-9086B7DE1F03}"/>
                </a:ext>
              </a:extLst>
            </p:cNvPr>
            <p:cNvCxnSpPr>
              <a:cxnSpLocks/>
              <a:stCxn id="13" idx="2"/>
              <a:endCxn id="5" idx="0"/>
            </p:cNvCxnSpPr>
            <p:nvPr/>
          </p:nvCxnSpPr>
          <p:spPr>
            <a:xfrm>
              <a:off x="5749970" y="4235152"/>
              <a:ext cx="12534" cy="997787"/>
            </a:xfrm>
            <a:prstGeom prst="straightConnector1">
              <a:avLst/>
            </a:prstGeom>
            <a:ln w="28575">
              <a:solidFill>
                <a:schemeClr val="tx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7">
              <a:extLst>
                <a:ext uri="{FF2B5EF4-FFF2-40B4-BE49-F238E27FC236}">
                  <a16:creationId xmlns:a16="http://schemas.microsoft.com/office/drawing/2014/main" id="{970B6554-FA2B-A840-7048-B65695487D66}"/>
                </a:ext>
              </a:extLst>
            </p:cNvPr>
            <p:cNvCxnSpPr>
              <a:cxnSpLocks/>
              <a:stCxn id="10" idx="2"/>
              <a:endCxn id="7" idx="0"/>
            </p:cNvCxnSpPr>
            <p:nvPr/>
          </p:nvCxnSpPr>
          <p:spPr>
            <a:xfrm>
              <a:off x="4454607" y="4240269"/>
              <a:ext cx="5131" cy="992670"/>
            </a:xfrm>
            <a:prstGeom prst="straightConnector1">
              <a:avLst/>
            </a:prstGeom>
            <a:ln w="28575">
              <a:solidFill>
                <a:schemeClr val="tx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24">
              <a:extLst>
                <a:ext uri="{FF2B5EF4-FFF2-40B4-BE49-F238E27FC236}">
                  <a16:creationId xmlns:a16="http://schemas.microsoft.com/office/drawing/2014/main" id="{95CA53DD-EA92-DCF2-F187-380AD98BFF7C}"/>
                </a:ext>
              </a:extLst>
            </p:cNvPr>
            <p:cNvCxnSpPr>
              <a:cxnSpLocks/>
              <a:stCxn id="12" idx="2"/>
              <a:endCxn id="6" idx="0"/>
            </p:cNvCxnSpPr>
            <p:nvPr/>
          </p:nvCxnSpPr>
          <p:spPr>
            <a:xfrm>
              <a:off x="8366998" y="4235153"/>
              <a:ext cx="1037" cy="997785"/>
            </a:xfrm>
            <a:prstGeom prst="straightConnector1">
              <a:avLst/>
            </a:prstGeom>
            <a:ln w="28575">
              <a:solidFill>
                <a:schemeClr val="tx1">
                  <a:lumMod val="95000"/>
                </a:schemeClr>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19142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2E39-F5CF-D3FC-70C5-8C4E6FD7166B}"/>
              </a:ext>
            </a:extLst>
          </p:cNvPr>
          <p:cNvSpPr>
            <a:spLocks noGrp="1"/>
          </p:cNvSpPr>
          <p:nvPr>
            <p:ph type="title"/>
          </p:nvPr>
        </p:nvSpPr>
        <p:spPr/>
        <p:txBody>
          <a:bodyPr/>
          <a:lstStyle/>
          <a:p>
            <a:r>
              <a:rPr lang="en-US" dirty="0"/>
              <a:t>Getting started</a:t>
            </a:r>
            <a:endParaRPr lang="en-NL" dirty="0"/>
          </a:p>
        </p:txBody>
      </p:sp>
      <p:sp>
        <p:nvSpPr>
          <p:cNvPr id="3" name="Content Placeholder 2">
            <a:extLst>
              <a:ext uri="{FF2B5EF4-FFF2-40B4-BE49-F238E27FC236}">
                <a16:creationId xmlns:a16="http://schemas.microsoft.com/office/drawing/2014/main" id="{F3A4F05D-8E66-728B-82ED-CCBDA4B1E6B2}"/>
              </a:ext>
            </a:extLst>
          </p:cNvPr>
          <p:cNvSpPr>
            <a:spLocks noGrp="1"/>
          </p:cNvSpPr>
          <p:nvPr>
            <p:ph idx="1"/>
          </p:nvPr>
        </p:nvSpPr>
        <p:spPr/>
        <p:txBody>
          <a:bodyPr/>
          <a:lstStyle/>
          <a:p>
            <a:r>
              <a:rPr lang="en-US" dirty="0"/>
              <a:t>Download </a:t>
            </a:r>
            <a:r>
              <a:rPr lang="en-US" dirty="0" err="1"/>
              <a:t>en</a:t>
            </a:r>
            <a:r>
              <a:rPr lang="en-US" dirty="0"/>
              <a:t> installer </a:t>
            </a:r>
            <a:r>
              <a:rPr lang="en-US" dirty="0" err="1"/>
              <a:t>TouchDesginer</a:t>
            </a:r>
            <a:r>
              <a:rPr lang="en-US" dirty="0"/>
              <a:t> (</a:t>
            </a:r>
            <a:r>
              <a:rPr lang="nl-NL" dirty="0">
                <a:effectLst/>
                <a:latin typeface="Helvetica Neue" panose="02000503000000020004" pitchFamily="2" charset="0"/>
                <a:hlinkClick r:id="rId2"/>
              </a:rPr>
              <a:t>https://derivative.ca/download</a:t>
            </a:r>
            <a:r>
              <a:rPr lang="nl-NL" dirty="0">
                <a:effectLst/>
                <a:latin typeface="Helvetica Neue" panose="02000503000000020004" pitchFamily="2" charset="0"/>
              </a:rPr>
              <a:t>)</a:t>
            </a:r>
          </a:p>
          <a:p>
            <a:pPr lvl="1"/>
            <a:r>
              <a:rPr lang="nl-NL" sz="2400" dirty="0"/>
              <a:t>Gratis licentie is genoeg</a:t>
            </a:r>
          </a:p>
          <a:p>
            <a:r>
              <a:rPr lang="en-US" dirty="0"/>
              <a:t>Download Immersive Lab template.</a:t>
            </a:r>
          </a:p>
          <a:p>
            <a:pPr lvl="1"/>
            <a:r>
              <a:rPr lang="en-US" sz="2400" dirty="0">
                <a:hlinkClick r:id="rId3">
                  <a:extLst>
                    <a:ext uri="{A12FA001-AC4F-418D-AE19-62706E023703}">
                      <ahyp:hlinkClr xmlns:ahyp="http://schemas.microsoft.com/office/drawing/2018/hyperlinkcolor" val="tx"/>
                    </a:ext>
                  </a:extLst>
                </a:hlinkClick>
              </a:rPr>
              <a:t>https://github.com/Rauleal/HvA_Immersive_Lab</a:t>
            </a:r>
            <a:endParaRPr lang="en-US" sz="2400" dirty="0"/>
          </a:p>
          <a:p>
            <a:pPr lvl="1"/>
            <a:r>
              <a:rPr lang="en-US" sz="2400" dirty="0" err="1"/>
              <a:t>Zet</a:t>
            </a:r>
            <a:r>
              <a:rPr lang="en-US" sz="2400" dirty="0"/>
              <a:t> </a:t>
            </a:r>
            <a:r>
              <a:rPr lang="en-US" sz="2400" dirty="0" err="1"/>
              <a:t>alles</a:t>
            </a:r>
            <a:r>
              <a:rPr lang="en-US" sz="2400" dirty="0"/>
              <a:t> om 1 map</a:t>
            </a:r>
          </a:p>
          <a:p>
            <a:pPr lvl="1"/>
            <a:endParaRPr lang="en-NL" dirty="0"/>
          </a:p>
        </p:txBody>
      </p:sp>
    </p:spTree>
    <p:extLst>
      <p:ext uri="{BB962C8B-B14F-4D97-AF65-F5344CB8AC3E}">
        <p14:creationId xmlns:p14="http://schemas.microsoft.com/office/powerpoint/2010/main" val="732966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7031-BFA8-6D47-FBF8-757E9ABED9E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8D49F76-21F8-C6FF-2073-3B44DF55029D}"/>
              </a:ext>
            </a:extLst>
          </p:cNvPr>
          <p:cNvSpPr>
            <a:spLocks noGrp="1"/>
          </p:cNvSpPr>
          <p:nvPr>
            <p:ph type="title"/>
          </p:nvPr>
        </p:nvSpPr>
        <p:spPr/>
        <p:txBody>
          <a:bodyPr/>
          <a:lstStyle/>
          <a:p>
            <a:r>
              <a:rPr lang="nl-NL" dirty="0"/>
              <a:t>Touchdesigner</a:t>
            </a:r>
          </a:p>
        </p:txBody>
      </p:sp>
      <p:sp>
        <p:nvSpPr>
          <p:cNvPr id="3" name="Tijdelijke aanduiding voor inhoud 2">
            <a:extLst>
              <a:ext uri="{FF2B5EF4-FFF2-40B4-BE49-F238E27FC236}">
                <a16:creationId xmlns:a16="http://schemas.microsoft.com/office/drawing/2014/main" id="{5DC9E7CA-BE8B-2FB6-FDC0-0CFF3D10F7E5}"/>
              </a:ext>
            </a:extLst>
          </p:cNvPr>
          <p:cNvSpPr>
            <a:spLocks noGrp="1"/>
          </p:cNvSpPr>
          <p:nvPr>
            <p:ph idx="1"/>
          </p:nvPr>
        </p:nvSpPr>
        <p:spPr/>
        <p:txBody>
          <a:bodyPr>
            <a:normAutofit fontScale="92500" lnSpcReduction="10000"/>
          </a:bodyPr>
          <a:lstStyle/>
          <a:p>
            <a:pPr marL="0" indent="0">
              <a:buNone/>
            </a:pPr>
            <a:r>
              <a:rPr lang="nl-NL" dirty="0"/>
              <a:t>Belangrijker </a:t>
            </a:r>
            <a:r>
              <a:rPr lang="nl-NL" dirty="0" err="1"/>
              <a:t>Key</a:t>
            </a:r>
            <a:r>
              <a:rPr lang="nl-NL" dirty="0"/>
              <a:t> board shortcuts:</a:t>
            </a:r>
          </a:p>
          <a:p>
            <a:pPr marL="0" indent="0">
              <a:buNone/>
            </a:pPr>
            <a:r>
              <a:rPr lang="nl-NL" dirty="0"/>
              <a:t>P = </a:t>
            </a:r>
            <a:r>
              <a:rPr lang="nl-NL" dirty="0" err="1"/>
              <a:t>parameterbox</a:t>
            </a:r>
            <a:r>
              <a:rPr lang="nl-NL" dirty="0"/>
              <a:t> aan/uit</a:t>
            </a:r>
          </a:p>
          <a:p>
            <a:pPr marL="0" indent="0">
              <a:buNone/>
            </a:pPr>
            <a:r>
              <a:rPr lang="nl-NL" dirty="0"/>
              <a:t>U = up. Als je te vaak op een container geklikt hebt. Kun je zo weer terug</a:t>
            </a:r>
          </a:p>
          <a:p>
            <a:pPr marL="0" indent="0">
              <a:buNone/>
            </a:pPr>
            <a:r>
              <a:rPr lang="nl-NL" dirty="0"/>
              <a:t>Ctrl + </a:t>
            </a:r>
            <a:r>
              <a:rPr lang="nl-NL" dirty="0" err="1"/>
              <a:t>z</a:t>
            </a:r>
            <a:r>
              <a:rPr lang="nl-NL" dirty="0"/>
              <a:t> / Apple + Z  = </a:t>
            </a:r>
            <a:r>
              <a:rPr lang="nl-NL" dirty="0" err="1"/>
              <a:t>undo</a:t>
            </a:r>
            <a:r>
              <a:rPr lang="nl-NL" dirty="0"/>
              <a:t> als je iets gedaan hebt wat je niet wilt</a:t>
            </a:r>
          </a:p>
          <a:p>
            <a:pPr marL="0" indent="0">
              <a:buNone/>
            </a:pPr>
            <a:endParaRPr lang="nl-NL" dirty="0">
              <a:effectLst/>
              <a:latin typeface="Helvetica Neue" panose="02000503000000020004" pitchFamily="2" charset="0"/>
            </a:endParaRPr>
          </a:p>
          <a:p>
            <a:pPr marL="0" indent="0">
              <a:buNone/>
            </a:pPr>
            <a:r>
              <a:rPr lang="nl-NL" dirty="0">
                <a:effectLst/>
                <a:latin typeface="Helvetica Neue" panose="02000503000000020004" pitchFamily="2" charset="0"/>
              </a:rPr>
              <a:t>Beginnerscursus:</a:t>
            </a:r>
          </a:p>
          <a:p>
            <a:pPr marL="0" indent="0">
              <a:buNone/>
            </a:pPr>
            <a:r>
              <a:rPr lang="nl-NL" dirty="0">
                <a:effectLst/>
                <a:latin typeface="Helvetica Neue" panose="02000503000000020004" pitchFamily="2" charset="0"/>
                <a:hlinkClick r:id="rId2"/>
              </a:rPr>
              <a:t>https://www.youtube.com/watch?v=Z_WfldiO6HI&amp;list=PLFrhecWXVn5862cxJgysq9PYSjLdfNiHz&amp;ab_channel=bileamtschepe%28elekktronaut%29</a:t>
            </a:r>
            <a:endParaRPr lang="nl-NL" dirty="0">
              <a:effectLst/>
              <a:latin typeface="Helvetica Neue" panose="02000503000000020004" pitchFamily="2" charset="0"/>
            </a:endParaRPr>
          </a:p>
          <a:p>
            <a:pPr marL="0" indent="0">
              <a:buNone/>
            </a:pPr>
            <a:endParaRPr lang="nl-NL" dirty="0">
              <a:effectLst/>
              <a:latin typeface="Helvetica Neue" panose="02000503000000020004" pitchFamily="2" charset="0"/>
            </a:endParaRPr>
          </a:p>
          <a:p>
            <a:pPr marL="0" indent="0">
              <a:buNone/>
            </a:pPr>
            <a:endParaRPr lang="nl-NL" dirty="0"/>
          </a:p>
        </p:txBody>
      </p:sp>
    </p:spTree>
    <p:extLst>
      <p:ext uri="{BB962C8B-B14F-4D97-AF65-F5344CB8AC3E}">
        <p14:creationId xmlns:p14="http://schemas.microsoft.com/office/powerpoint/2010/main" val="3344951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927B-95DA-AC1A-8FFE-D69673473E55}"/>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a:t>Git Repository</a:t>
            </a:r>
          </a:p>
        </p:txBody>
      </p:sp>
      <p:sp>
        <p:nvSpPr>
          <p:cNvPr id="9" name="TextBox 8">
            <a:extLst>
              <a:ext uri="{FF2B5EF4-FFF2-40B4-BE49-F238E27FC236}">
                <a16:creationId xmlns:a16="http://schemas.microsoft.com/office/drawing/2014/main" id="{204C3030-8D73-F95D-D09D-9434C0FD3F88}"/>
              </a:ext>
            </a:extLst>
          </p:cNvPr>
          <p:cNvSpPr txBox="1"/>
          <p:nvPr/>
        </p:nvSpPr>
        <p:spPr>
          <a:xfrm>
            <a:off x="643192" y="5493288"/>
            <a:ext cx="10994626" cy="1031661"/>
          </a:xfrm>
          <a:prstGeom prst="rect">
            <a:avLst/>
          </a:prstGeom>
        </p:spPr>
        <p:txBody>
          <a:bodyPr vert="horz" lIns="91440" tIns="45720" rIns="91440" bIns="45720" rtlCol="0" anchor="t">
            <a:normAutofit fontScale="92500"/>
          </a:bodyPr>
          <a:lstStyle/>
          <a:p>
            <a:pPr>
              <a:spcBef>
                <a:spcPct val="20000"/>
              </a:spcBef>
              <a:spcAft>
                <a:spcPts val="600"/>
              </a:spcAft>
              <a:buClr>
                <a:schemeClr val="tx1"/>
              </a:buClr>
              <a:buSzPct val="100000"/>
            </a:pPr>
            <a:r>
              <a:rPr lang="en-US" sz="4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hlinkClick r:id="rId2"/>
              </a:rPr>
              <a:t>https://github.com/Rauleal/HvA_Immersive_Lab</a:t>
            </a:r>
            <a:endParaRPr lang="en-US" sz="4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Picture 5" descr="A screenshot of a computer&#10;&#10;Description automatically generated">
            <a:extLst>
              <a:ext uri="{FF2B5EF4-FFF2-40B4-BE49-F238E27FC236}">
                <a16:creationId xmlns:a16="http://schemas.microsoft.com/office/drawing/2014/main" id="{1952821E-62B0-E642-194C-C9DF06AB1EB5}"/>
              </a:ext>
            </a:extLst>
          </p:cNvPr>
          <p:cNvPicPr>
            <a:picLocks noChangeAspect="1"/>
          </p:cNvPicPr>
          <p:nvPr/>
        </p:nvPicPr>
        <p:blipFill>
          <a:blip r:embed="rId3"/>
          <a:stretch>
            <a:fillRect/>
          </a:stretch>
        </p:blipFill>
        <p:spPr>
          <a:xfrm>
            <a:off x="4630994" y="1263156"/>
            <a:ext cx="6916633" cy="40116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4" name="Picture 3" descr="A qr code with a few black squares&#10;&#10;AI-generated content may be incorrect.">
            <a:extLst>
              <a:ext uri="{FF2B5EF4-FFF2-40B4-BE49-F238E27FC236}">
                <a16:creationId xmlns:a16="http://schemas.microsoft.com/office/drawing/2014/main" id="{F1B13F52-7E36-7CCD-B6A8-8BD9D9EB26D1}"/>
              </a:ext>
            </a:extLst>
          </p:cNvPr>
          <p:cNvPicPr>
            <a:picLocks noChangeAspect="1"/>
          </p:cNvPicPr>
          <p:nvPr/>
        </p:nvPicPr>
        <p:blipFill>
          <a:blip r:embed="rId4"/>
          <a:stretch>
            <a:fillRect/>
          </a:stretch>
        </p:blipFill>
        <p:spPr>
          <a:xfrm>
            <a:off x="643193" y="1859747"/>
            <a:ext cx="3234768" cy="3234768"/>
          </a:xfrm>
          <a:prstGeom prst="rect">
            <a:avLst/>
          </a:prstGeom>
        </p:spPr>
      </p:pic>
    </p:spTree>
    <p:extLst>
      <p:ext uri="{BB962C8B-B14F-4D97-AF65-F5344CB8AC3E}">
        <p14:creationId xmlns:p14="http://schemas.microsoft.com/office/powerpoint/2010/main" val="314033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2E68-A1F8-B1E8-CD33-7DD599AF306E}"/>
              </a:ext>
            </a:extLst>
          </p:cNvPr>
          <p:cNvSpPr>
            <a:spLocks noGrp="1"/>
          </p:cNvSpPr>
          <p:nvPr>
            <p:ph type="title"/>
          </p:nvPr>
        </p:nvSpPr>
        <p:spPr/>
        <p:txBody>
          <a:bodyPr/>
          <a:lstStyle/>
          <a:p>
            <a:r>
              <a:rPr lang="en-US" dirty="0"/>
              <a:t>Basic Interface</a:t>
            </a:r>
            <a:endParaRPr lang="en-NL" dirty="0"/>
          </a:p>
        </p:txBody>
      </p:sp>
      <p:pic>
        <p:nvPicPr>
          <p:cNvPr id="5" name="Content Placeholder 4">
            <a:extLst>
              <a:ext uri="{FF2B5EF4-FFF2-40B4-BE49-F238E27FC236}">
                <a16:creationId xmlns:a16="http://schemas.microsoft.com/office/drawing/2014/main" id="{139789F4-3983-26DE-5351-7E889970300C}"/>
              </a:ext>
            </a:extLst>
          </p:cNvPr>
          <p:cNvPicPr>
            <a:picLocks noGrp="1" noChangeAspect="1"/>
          </p:cNvPicPr>
          <p:nvPr>
            <p:ph idx="1"/>
          </p:nvPr>
        </p:nvPicPr>
        <p:blipFill>
          <a:blip r:embed="rId2"/>
          <a:stretch>
            <a:fillRect/>
          </a:stretch>
        </p:blipFill>
        <p:spPr>
          <a:xfrm>
            <a:off x="2915374" y="2478088"/>
            <a:ext cx="6569214" cy="3694112"/>
          </a:xfrm>
        </p:spPr>
      </p:pic>
      <p:sp>
        <p:nvSpPr>
          <p:cNvPr id="6" name="TextBox 5">
            <a:extLst>
              <a:ext uri="{FF2B5EF4-FFF2-40B4-BE49-F238E27FC236}">
                <a16:creationId xmlns:a16="http://schemas.microsoft.com/office/drawing/2014/main" id="{2B79CE33-4A58-419C-B261-18934AE5D7A6}"/>
              </a:ext>
            </a:extLst>
          </p:cNvPr>
          <p:cNvSpPr txBox="1"/>
          <p:nvPr/>
        </p:nvSpPr>
        <p:spPr>
          <a:xfrm>
            <a:off x="843148" y="2711089"/>
            <a:ext cx="1270660" cy="923330"/>
          </a:xfrm>
          <a:prstGeom prst="rect">
            <a:avLst/>
          </a:prstGeom>
          <a:noFill/>
        </p:spPr>
        <p:txBody>
          <a:bodyPr wrap="square" rtlCol="0">
            <a:spAutoFit/>
          </a:bodyPr>
          <a:lstStyle/>
          <a:p>
            <a:r>
              <a:rPr lang="en-US" dirty="0"/>
              <a:t>Click op Open Interface</a:t>
            </a:r>
            <a:endParaRPr lang="en-NL" dirty="0"/>
          </a:p>
        </p:txBody>
      </p:sp>
      <p:cxnSp>
        <p:nvCxnSpPr>
          <p:cNvPr id="8" name="Straight Arrow Connector 7">
            <a:extLst>
              <a:ext uri="{FF2B5EF4-FFF2-40B4-BE49-F238E27FC236}">
                <a16:creationId xmlns:a16="http://schemas.microsoft.com/office/drawing/2014/main" id="{901C4A49-1E95-70B9-205F-EB3AC588519F}"/>
              </a:ext>
            </a:extLst>
          </p:cNvPr>
          <p:cNvCxnSpPr>
            <a:stCxn id="6" idx="3"/>
          </p:cNvCxnSpPr>
          <p:nvPr/>
        </p:nvCxnSpPr>
        <p:spPr>
          <a:xfrm>
            <a:off x="2113808" y="3172754"/>
            <a:ext cx="3408218" cy="1048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671735"/>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x2np xmlns="6b90f42b-64c4-4e1d-b8a2-9a34aba7b617">
      <UserInfo>
        <DisplayName/>
        <AccountId xsi:nil="true"/>
        <AccountType/>
      </UserInfo>
    </x2np>
    <_ip_UnifiedCompliancePolicyUIAction xmlns="http://schemas.microsoft.com/sharepoint/v3" xsi:nil="true"/>
    <TaxCatchAll xmlns="ef9a9971-8f81-456e-9573-47180d38c8d8" xsi:nil="true"/>
    <_ip_UnifiedCompliancePolicyProperties xmlns="http://schemas.microsoft.com/sharepoint/v3" xsi:nil="true"/>
    <lcf76f155ced4ddcb4097134ff3c332f xmlns="6b90f42b-64c4-4e1d-b8a2-9a34aba7b61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B0B29C7A0642D4BBF07F7C4671D95A9" ma:contentTypeVersion="21" ma:contentTypeDescription="Een nieuw document maken." ma:contentTypeScope="" ma:versionID="e875830b86a963cc188fd8fa794fd17c">
  <xsd:schema xmlns:xsd="http://www.w3.org/2001/XMLSchema" xmlns:xs="http://www.w3.org/2001/XMLSchema" xmlns:p="http://schemas.microsoft.com/office/2006/metadata/properties" xmlns:ns1="http://schemas.microsoft.com/sharepoint/v3" xmlns:ns2="6b90f42b-64c4-4e1d-b8a2-9a34aba7b617" xmlns:ns3="ef9a9971-8f81-456e-9573-47180d38c8d8" targetNamespace="http://schemas.microsoft.com/office/2006/metadata/properties" ma:root="true" ma:fieldsID="452208cc6e88ac1748a51117d2534384" ns1:_="" ns2:_="" ns3:_="">
    <xsd:import namespace="http://schemas.microsoft.com/sharepoint/v3"/>
    <xsd:import namespace="6b90f42b-64c4-4e1d-b8a2-9a34aba7b617"/>
    <xsd:import namespace="ef9a9971-8f81-456e-9573-47180d38c8d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x2np" minOccurs="0"/>
                <xsd:element ref="ns1:_ip_UnifiedCompliancePolicyProperties" minOccurs="0"/>
                <xsd:element ref="ns1:_ip_UnifiedCompliancePolicyUIAc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Eigenschappen van het geïntegreerd beleid voor naleving" ma:hidden="true" ma:internalName="_ip_UnifiedCompliancePolicyProperties">
      <xsd:simpleType>
        <xsd:restriction base="dms:Note"/>
      </xsd:simpleType>
    </xsd:element>
    <xsd:element name="_ip_UnifiedCompliancePolicyUIAction" ma:index="22"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90f42b-64c4-4e1d-b8a2-9a34aba7b6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x2np" ma:index="20" nillable="true" ma:displayName="Persoon of groep" ma:list="UserInfo" ma:internalName="x2np">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Afbeeldingtags" ma:readOnly="false" ma:fieldId="{5cf76f15-5ced-4ddc-b409-7134ff3c332f}" ma:taxonomyMulti="true" ma:sspId="32d39682-ccf7-48d8-962f-2ca2d3d56b7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9a9971-8f81-456e-9573-47180d38c8d8" elementFormDefault="qualified">
    <xsd:import namespace="http://schemas.microsoft.com/office/2006/documentManagement/types"/>
    <xsd:import namespace="http://schemas.microsoft.com/office/infopath/2007/PartnerControls"/>
    <xsd:element name="SharedWithUsers" ma:index="16"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Gedeeld met details" ma:internalName="SharedWithDetails" ma:readOnly="true">
      <xsd:simpleType>
        <xsd:restriction base="dms:Note">
          <xsd:maxLength value="255"/>
        </xsd:restriction>
      </xsd:simpleType>
    </xsd:element>
    <xsd:element name="TaxCatchAll" ma:index="26" nillable="true" ma:displayName="Taxonomy Catch All Column" ma:hidden="true" ma:list="{4222f353-2401-4c67-a491-b39363b400d4}" ma:internalName="TaxCatchAll" ma:showField="CatchAllData" ma:web="ef9a9971-8f81-456e-9573-47180d38c8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B50289-743F-4BDC-8A4F-A74080C9ED03}">
  <ds:schemaRefs>
    <ds:schemaRef ds:uri="http://schemas.microsoft.com/office/2006/metadata/properties"/>
    <ds:schemaRef ds:uri="http://schemas.microsoft.com/office/infopath/2007/PartnerControls"/>
    <ds:schemaRef ds:uri="6b90f42b-64c4-4e1d-b8a2-9a34aba7b617"/>
    <ds:schemaRef ds:uri="http://schemas.microsoft.com/sharepoint/v3"/>
    <ds:schemaRef ds:uri="ef9a9971-8f81-456e-9573-47180d38c8d8"/>
  </ds:schemaRefs>
</ds:datastoreItem>
</file>

<file path=customXml/itemProps2.xml><?xml version="1.0" encoding="utf-8"?>
<ds:datastoreItem xmlns:ds="http://schemas.openxmlformats.org/officeDocument/2006/customXml" ds:itemID="{05B1D392-BB40-41A1-94DC-89F53C89A3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b90f42b-64c4-4e1d-b8a2-9a34aba7b617"/>
    <ds:schemaRef ds:uri="ef9a9971-8f81-456e-9573-47180d38c8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1CF0DF-A857-47CA-BBF1-FDAF5A3BCA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1609</TotalTime>
  <Words>1345</Words>
  <Application>Microsoft Office PowerPoint</Application>
  <PresentationFormat>Widescreen</PresentationFormat>
  <Paragraphs>252</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Avenir Next LT Pro</vt:lpstr>
      <vt:lpstr>Calibri</vt:lpstr>
      <vt:lpstr>Helvetica Neue</vt:lpstr>
      <vt:lpstr>Menlo</vt:lpstr>
      <vt:lpstr>Neue Haas Grotesk Text Pro</vt:lpstr>
      <vt:lpstr>AccentBoxVTI</vt:lpstr>
      <vt:lpstr>Immersive lab</vt:lpstr>
      <vt:lpstr>Immersive Lab Template</vt:lpstr>
      <vt:lpstr>Hoofdstuk Intro</vt:lpstr>
      <vt:lpstr>Immersive lab</vt:lpstr>
      <vt:lpstr>Opzet Touchdesigner Template</vt:lpstr>
      <vt:lpstr>Getting started</vt:lpstr>
      <vt:lpstr>Touchdesigner</vt:lpstr>
      <vt:lpstr>Git Repository</vt:lpstr>
      <vt:lpstr>Basic Interface</vt:lpstr>
      <vt:lpstr>Virtual environment</vt:lpstr>
      <vt:lpstr>Load Media Files</vt:lpstr>
      <vt:lpstr>3d model view</vt:lpstr>
      <vt:lpstr>Cross  view</vt:lpstr>
      <vt:lpstr>Opzet Touchdesigner Template</vt:lpstr>
      <vt:lpstr>Wall Splitter</vt:lpstr>
      <vt:lpstr>Immersive Lab Template</vt:lpstr>
      <vt:lpstr>Hoofdstuk intro</vt:lpstr>
      <vt:lpstr>Opzet Touchdesigner Template</vt:lpstr>
      <vt:lpstr>Set TOP als source</vt:lpstr>
      <vt:lpstr>Link content met input sources</vt:lpstr>
      <vt:lpstr>Content Switcher</vt:lpstr>
      <vt:lpstr>Content klaarzetten  </vt:lpstr>
      <vt:lpstr>Altijd als je file start. Eerst de content in de nodes laden.</vt:lpstr>
      <vt:lpstr>Verbinden nodes</vt:lpstr>
      <vt:lpstr>Afspelen</vt:lpstr>
      <vt:lpstr>Afspelen</vt:lpstr>
      <vt:lpstr>Immersive Lab Template</vt:lpstr>
      <vt:lpstr>Hoofdstuk intro</vt:lpstr>
      <vt:lpstr>Disclaimer</vt:lpstr>
      <vt:lpstr>Immersive tech input output</vt:lpstr>
      <vt:lpstr>Menselijke input output</vt:lpstr>
      <vt:lpstr>Wat gaan wij gebruiken:</vt:lpstr>
      <vt:lpstr>Tutorial ZIG sim en touch designer</vt:lpstr>
      <vt:lpstr>ZIG Sim</vt:lpstr>
      <vt:lpstr>Mac en PC  </vt:lpstr>
      <vt:lpstr>Input ZIG Sim App / Zig sim desktop</vt:lpstr>
      <vt:lpstr>Toestemming mac,  Zig  Indicator</vt:lpstr>
      <vt:lpstr>Instellen &amp; testen</vt:lpstr>
      <vt:lpstr>Touchdesigner</vt:lpstr>
      <vt:lpstr>Sensor data ontvangen</vt:lpstr>
      <vt:lpstr>Sensor data ontvangen</vt:lpstr>
      <vt:lpstr>Selecteer data</vt:lpstr>
      <vt:lpstr>Trigger aanpassen</vt:lpstr>
      <vt:lpstr>Sluit trigger aan op content</vt:lpstr>
      <vt:lpstr>Afspelen</vt:lpstr>
      <vt:lpstr>Afspelen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Immersive lab</dc:title>
  <dc:creator>Jaap Evenhuis</dc:creator>
  <cp:lastModifiedBy>Raul Leal Rodriguez</cp:lastModifiedBy>
  <cp:revision>18</cp:revision>
  <dcterms:created xsi:type="dcterms:W3CDTF">2024-05-11T17:21:57Z</dcterms:created>
  <dcterms:modified xsi:type="dcterms:W3CDTF">2025-02-22T19:56:07Z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0x0101006B0B29C7A0642D4BBF07F7C4671D95A9</vt:lpwstr>
  </property>
</Properties>
</file>